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64" r:id="rId4"/>
    <p:sldId id="256" r:id="rId5"/>
    <p:sldId id="258" r:id="rId6"/>
    <p:sldId id="265" r:id="rId7"/>
    <p:sldId id="266" r:id="rId8"/>
    <p:sldId id="261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C2E6-5033-4197-96B9-F92D69724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C7202-2227-48F7-9FF5-CFA900A54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1B294-8897-45D9-AE0D-99A20379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EEF49-50FC-4F8D-AC43-197A67EE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2722A-2D31-444B-8940-F3A0A58B7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3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2D997-9B60-4594-827C-7C54B9F59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8C626-53F0-4ADC-97C2-E60235A06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A8AE6-ABAC-4705-929F-4C8A87BD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0D50E-B6FE-4864-8124-BB3753F74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6106A-CAEF-4555-9D0A-543AAB02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9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0B5886-87FB-4FB5-AF45-911B1826F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CD15F-7B07-426B-AE40-515FA96EC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3A7BE-F54E-4F74-854F-BD8AC2F6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18F0F-0AC1-4588-B36C-5374BBD6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B9597-B99B-4332-AA54-7A4807FB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0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70BF-DD56-4844-BD74-B7D4EB14E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5098-D818-4E38-9A23-387CB68AC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38A98-2D16-40A4-8121-EC6A08C24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927C3-5208-442B-8DC2-7EF9EB56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7CD9-38F6-4080-9902-73073C7C3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1BAE-D1FE-4F1D-A4F3-00E5E9C5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D4D22-CD37-41FB-A0A4-D7D3BDD45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D2636-B3D7-4CBD-B23D-41DF73DD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F59C6-5E54-4A1C-BE7E-FECC6ABA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388C0-D3D9-468B-ACC8-F7704784E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4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65941-ED83-4C7C-8B32-EAEC8329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4790-F067-4550-B45E-2513E509C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3C295-3FE9-4210-A230-2536E9089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CB96A-7B70-4476-B167-688AEE15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A04DC-8F46-4466-B3A8-F63DD8D7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0CF77-F826-45B6-803B-6D3266C1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1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82E2-72B4-48CC-A9F5-B1CF9F415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A0917-82BF-4966-B962-088E29227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CD76F-8653-4168-A0AC-688CA6706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1EF6B-DEE2-4434-9999-5206FEBC2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68F84-7E59-4061-BF7B-044FD2AF4F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D2DB2-EF3A-40D4-A1CE-EDD12675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62793-CC50-4A6E-B6FC-7C0514C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B0DDCD-08EF-4069-AC7F-A1BC66CD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5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E907-A52A-42C5-B74B-810D8305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761AF-967D-46A8-B542-17C6286CA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44275-521F-445E-B691-249D532DA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316E7-201A-4B79-A199-B0AB2262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7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67D50-06AC-402D-805C-B494EB609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0895B-A52A-43CE-AA15-FC682B6A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24AA3-7A4F-4E8E-9BCA-F5DDF676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4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2E01-3A30-4BCE-B095-72AF7120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6548B-7C3C-462E-834F-0DB7FD379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38ECE-8C3A-4C6B-8DC5-0A411D465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D1574-FBBA-412A-BEE6-4C395B70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BCB20-441A-4FB4-B39D-E03B860F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CE6FF-EB5C-41EE-84E9-978D4506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8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7198-3985-46B2-BA39-CB9E0456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79A081-3476-42C7-AE2D-767EED829D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5FA4E-D0F0-4D0C-B2E4-DFC4ACC72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CD339-4890-42DF-BAAE-EA20C26B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914DC-5193-4EF8-B6C4-5CF08DB3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48D74-C122-4161-A6FC-7CEF54C2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1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2190C-2886-4509-9CF3-C24A06BC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D315A-1C6B-4371-BD0A-CA5F3E3BD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DAEFF-336A-4EB4-BF37-0DC102DE4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7AE49-649D-4B2F-9AEB-731F6B733C2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5492-3C28-46E8-BCC2-B4CD733F4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92DBC-7AB1-4D0F-B7BD-CEAE60AB2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7DE9-6746-427E-B548-13D2ADB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8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CD9AE-9D5E-42C4-8797-8F627E43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Bellringer—Find ten errors in the passage below.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AC6DA-69EB-4ACF-AEF6-356A5E121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"I was the seventh of nine children," Robert F Kennedy said of his childhood "and when you come from that far down you half to </a:t>
            </a:r>
            <a:r>
              <a:rPr lang="en-US" b="0" i="0" dirty="0" err="1">
                <a:solidFill>
                  <a:srgbClr val="494949"/>
                </a:solidFill>
                <a:effectLst/>
                <a:latin typeface="Open Sans"/>
              </a:rPr>
              <a:t>strugle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to survive. Born on November 20 1925, Robert was a younger </a:t>
            </a:r>
            <a:r>
              <a:rPr lang="en-US" b="0" i="0" dirty="0" err="1">
                <a:solidFill>
                  <a:srgbClr val="494949"/>
                </a:solidFill>
                <a:effectLst/>
                <a:latin typeface="Open Sans"/>
              </a:rPr>
              <a:t>borther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of president John F. Kennedy. He served as attorney general during his brother's presidency and as a senator from New York. In 1968, he decide to run for president. While campaigning in los Angeles, a bullet cut short his life at the age of 42.</a:t>
            </a:r>
          </a:p>
        </p:txBody>
      </p:sp>
    </p:spTree>
    <p:extLst>
      <p:ext uri="{BB962C8B-B14F-4D97-AF65-F5344CB8AC3E}">
        <p14:creationId xmlns:p14="http://schemas.microsoft.com/office/powerpoint/2010/main" val="3576802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92F9-65F2-42B7-AB61-6F1B6BF1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Period Groups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FFC41-21E0-4CCA-8B77-E7617CD1A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0531" y="3943300"/>
            <a:ext cx="2895600" cy="19255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Group D</a:t>
            </a:r>
          </a:p>
          <a:p>
            <a:pPr lvl="1"/>
            <a:r>
              <a:rPr lang="en-US" b="1" u="sng" dirty="0"/>
              <a:t>Tierra</a:t>
            </a:r>
          </a:p>
          <a:p>
            <a:pPr lvl="1"/>
            <a:r>
              <a:rPr lang="en-US" dirty="0"/>
              <a:t>Marcus</a:t>
            </a:r>
          </a:p>
          <a:p>
            <a:pPr lvl="1"/>
            <a:r>
              <a:rPr lang="en-US" dirty="0" err="1"/>
              <a:t>Skyelar</a:t>
            </a:r>
            <a:endParaRPr lang="en-US" dirty="0"/>
          </a:p>
          <a:p>
            <a:pPr lvl="1"/>
            <a:r>
              <a:rPr lang="en-US" dirty="0"/>
              <a:t>Brandi</a:t>
            </a:r>
          </a:p>
          <a:p>
            <a:pPr lvl="1"/>
            <a:r>
              <a:rPr lang="en-US" dirty="0" err="1"/>
              <a:t>Karion</a:t>
            </a:r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45FA5FB-F596-4815-8C51-B089A8F9A902}"/>
              </a:ext>
            </a:extLst>
          </p:cNvPr>
          <p:cNvSpPr txBox="1">
            <a:spLocks/>
          </p:cNvSpPr>
          <p:nvPr/>
        </p:nvSpPr>
        <p:spPr>
          <a:xfrm>
            <a:off x="762000" y="2014194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A</a:t>
            </a:r>
          </a:p>
          <a:p>
            <a:pPr lvl="1"/>
            <a:r>
              <a:rPr lang="en-US" b="1" u="sng" dirty="0"/>
              <a:t>Jasmine</a:t>
            </a:r>
          </a:p>
          <a:p>
            <a:pPr lvl="1"/>
            <a:r>
              <a:rPr lang="en-US" dirty="0"/>
              <a:t>Chris</a:t>
            </a:r>
          </a:p>
          <a:p>
            <a:pPr lvl="1"/>
            <a:r>
              <a:rPr lang="en-US" dirty="0"/>
              <a:t>Sahara</a:t>
            </a:r>
          </a:p>
          <a:p>
            <a:pPr lvl="1"/>
            <a:r>
              <a:rPr lang="en-US" dirty="0"/>
              <a:t>Autumn</a:t>
            </a:r>
          </a:p>
          <a:p>
            <a:pPr lvl="1"/>
            <a:r>
              <a:rPr lang="en-US" dirty="0"/>
              <a:t>Kiana</a:t>
            </a:r>
          </a:p>
          <a:p>
            <a:pPr lvl="1"/>
            <a:r>
              <a:rPr lang="en-US" dirty="0"/>
              <a:t>Jordan J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57DDC85-B25A-4988-8B85-17446AC10E47}"/>
              </a:ext>
            </a:extLst>
          </p:cNvPr>
          <p:cNvSpPr txBox="1">
            <a:spLocks/>
          </p:cNvSpPr>
          <p:nvPr/>
        </p:nvSpPr>
        <p:spPr>
          <a:xfrm>
            <a:off x="6314661" y="3881036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E</a:t>
            </a:r>
          </a:p>
          <a:p>
            <a:pPr lvl="1"/>
            <a:r>
              <a:rPr lang="en-US" b="1" u="sng" dirty="0"/>
              <a:t>Javion S</a:t>
            </a:r>
          </a:p>
          <a:p>
            <a:pPr lvl="1"/>
            <a:r>
              <a:rPr lang="en-US" dirty="0"/>
              <a:t>Sarah (Emmy)</a:t>
            </a:r>
          </a:p>
          <a:p>
            <a:pPr lvl="1"/>
            <a:r>
              <a:rPr lang="en-US" dirty="0" err="1"/>
              <a:t>Dyrin</a:t>
            </a:r>
            <a:endParaRPr lang="en-US" dirty="0"/>
          </a:p>
          <a:p>
            <a:pPr lvl="1"/>
            <a:r>
              <a:rPr lang="en-US" dirty="0"/>
              <a:t>India</a:t>
            </a:r>
          </a:p>
          <a:p>
            <a:pPr lvl="1"/>
            <a:r>
              <a:rPr lang="en-US" dirty="0"/>
              <a:t>Jenna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DABF017-3125-4366-B4FA-6AC474742871}"/>
              </a:ext>
            </a:extLst>
          </p:cNvPr>
          <p:cNvSpPr txBox="1">
            <a:spLocks/>
          </p:cNvSpPr>
          <p:nvPr/>
        </p:nvSpPr>
        <p:spPr>
          <a:xfrm>
            <a:off x="8492987" y="2014057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C</a:t>
            </a:r>
          </a:p>
          <a:p>
            <a:pPr lvl="1"/>
            <a:r>
              <a:rPr lang="en-US" b="1" u="sng" dirty="0" err="1"/>
              <a:t>Dorien</a:t>
            </a:r>
            <a:endParaRPr lang="en-US" b="1" u="sng" dirty="0"/>
          </a:p>
          <a:p>
            <a:pPr lvl="1"/>
            <a:r>
              <a:rPr lang="en-US" dirty="0"/>
              <a:t>Kameron H</a:t>
            </a:r>
          </a:p>
          <a:p>
            <a:pPr lvl="1"/>
            <a:r>
              <a:rPr lang="en-US" dirty="0"/>
              <a:t>Kayla L</a:t>
            </a:r>
          </a:p>
          <a:p>
            <a:pPr lvl="1"/>
            <a:r>
              <a:rPr lang="en-US" dirty="0" err="1"/>
              <a:t>Kameran</a:t>
            </a:r>
            <a:r>
              <a:rPr lang="en-US" dirty="0"/>
              <a:t> P</a:t>
            </a:r>
          </a:p>
          <a:p>
            <a:pPr lvl="1"/>
            <a:r>
              <a:rPr lang="en-US" dirty="0" err="1"/>
              <a:t>Rathanie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Kenneth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0806D27-4EAD-4496-BDF4-C921D8E5F007}"/>
              </a:ext>
            </a:extLst>
          </p:cNvPr>
          <p:cNvSpPr txBox="1">
            <a:spLocks/>
          </p:cNvSpPr>
          <p:nvPr/>
        </p:nvSpPr>
        <p:spPr>
          <a:xfrm>
            <a:off x="4648200" y="2014058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B</a:t>
            </a:r>
          </a:p>
          <a:p>
            <a:pPr lvl="1"/>
            <a:r>
              <a:rPr lang="en-US" b="1" u="sng" dirty="0"/>
              <a:t>Stephanie</a:t>
            </a:r>
          </a:p>
          <a:p>
            <a:pPr lvl="1"/>
            <a:r>
              <a:rPr lang="en-US" dirty="0"/>
              <a:t>Braedon</a:t>
            </a:r>
          </a:p>
          <a:p>
            <a:pPr lvl="1"/>
            <a:r>
              <a:rPr lang="en-US" dirty="0"/>
              <a:t>Raina</a:t>
            </a:r>
          </a:p>
          <a:p>
            <a:pPr lvl="1"/>
            <a:r>
              <a:rPr lang="en-US" dirty="0"/>
              <a:t>William</a:t>
            </a:r>
          </a:p>
          <a:p>
            <a:pPr lvl="1"/>
            <a:r>
              <a:rPr lang="en-US" dirty="0" err="1"/>
              <a:t>Michiala</a:t>
            </a:r>
            <a:endParaRPr lang="en-US" dirty="0"/>
          </a:p>
          <a:p>
            <a:pPr lvl="1"/>
            <a:r>
              <a:rPr lang="en-US" dirty="0"/>
              <a:t>Kayla K</a:t>
            </a:r>
          </a:p>
        </p:txBody>
      </p:sp>
    </p:spTree>
    <p:extLst>
      <p:ext uri="{BB962C8B-B14F-4D97-AF65-F5344CB8AC3E}">
        <p14:creationId xmlns:p14="http://schemas.microsoft.com/office/powerpoint/2010/main" val="1624817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92F9-65F2-42B7-AB61-6F1B6BF1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Period Groups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FFC41-21E0-4CCA-8B77-E7617CD1A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4294" y="3939598"/>
            <a:ext cx="2895600" cy="192554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Group D</a:t>
            </a:r>
          </a:p>
          <a:p>
            <a:pPr lvl="1"/>
            <a:r>
              <a:rPr lang="en-US" b="1" u="sng" dirty="0"/>
              <a:t>Jaylen H</a:t>
            </a:r>
          </a:p>
          <a:p>
            <a:pPr lvl="1"/>
            <a:r>
              <a:rPr lang="en-US" dirty="0" err="1"/>
              <a:t>Maekalah</a:t>
            </a:r>
            <a:endParaRPr lang="en-US" dirty="0"/>
          </a:p>
          <a:p>
            <a:pPr lvl="1"/>
            <a:r>
              <a:rPr lang="en-US" dirty="0"/>
              <a:t>Daniel</a:t>
            </a:r>
          </a:p>
          <a:p>
            <a:pPr lvl="1"/>
            <a:r>
              <a:rPr lang="en-US" dirty="0" err="1"/>
              <a:t>A’Nya</a:t>
            </a:r>
            <a:r>
              <a:rPr lang="en-US" dirty="0"/>
              <a:t> O</a:t>
            </a:r>
          </a:p>
          <a:p>
            <a:pPr lvl="1"/>
            <a:r>
              <a:rPr lang="en-US" dirty="0"/>
              <a:t>Dalton</a:t>
            </a:r>
          </a:p>
          <a:p>
            <a:pPr lvl="1"/>
            <a:r>
              <a:rPr lang="en-US" dirty="0" err="1"/>
              <a:t>Toleesia</a:t>
            </a:r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45FA5FB-F596-4815-8C51-B089A8F9A902}"/>
              </a:ext>
            </a:extLst>
          </p:cNvPr>
          <p:cNvSpPr txBox="1">
            <a:spLocks/>
          </p:cNvSpPr>
          <p:nvPr/>
        </p:nvSpPr>
        <p:spPr>
          <a:xfrm>
            <a:off x="762000" y="2014194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A</a:t>
            </a:r>
          </a:p>
          <a:p>
            <a:pPr lvl="1"/>
            <a:r>
              <a:rPr lang="en-US" b="1" u="sng" dirty="0" err="1"/>
              <a:t>Lundyn</a:t>
            </a:r>
            <a:endParaRPr lang="en-US" b="1" u="sng" dirty="0"/>
          </a:p>
          <a:p>
            <a:pPr lvl="1"/>
            <a:r>
              <a:rPr lang="en-US" dirty="0"/>
              <a:t>Amal</a:t>
            </a:r>
          </a:p>
          <a:p>
            <a:pPr lvl="1"/>
            <a:r>
              <a:rPr lang="en-US" dirty="0"/>
              <a:t>Aniyah B</a:t>
            </a:r>
          </a:p>
          <a:p>
            <a:pPr lvl="1"/>
            <a:r>
              <a:rPr lang="en-US" dirty="0" err="1"/>
              <a:t>Elyas</a:t>
            </a:r>
            <a:endParaRPr lang="en-US" dirty="0"/>
          </a:p>
          <a:p>
            <a:pPr lvl="1"/>
            <a:r>
              <a:rPr lang="en-US" dirty="0"/>
              <a:t>Josh G</a:t>
            </a:r>
          </a:p>
          <a:p>
            <a:pPr lvl="1"/>
            <a:r>
              <a:rPr lang="en-US" dirty="0"/>
              <a:t>Marlon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57DDC85-B25A-4988-8B85-17446AC10E47}"/>
              </a:ext>
            </a:extLst>
          </p:cNvPr>
          <p:cNvSpPr txBox="1">
            <a:spLocks/>
          </p:cNvSpPr>
          <p:nvPr/>
        </p:nvSpPr>
        <p:spPr>
          <a:xfrm>
            <a:off x="6314661" y="3881036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E</a:t>
            </a:r>
          </a:p>
          <a:p>
            <a:pPr lvl="1"/>
            <a:r>
              <a:rPr lang="en-US" b="1" u="sng" dirty="0"/>
              <a:t>Destini</a:t>
            </a:r>
          </a:p>
          <a:p>
            <a:pPr lvl="1"/>
            <a:r>
              <a:rPr lang="en-US" dirty="0" err="1"/>
              <a:t>Amali</a:t>
            </a:r>
            <a:endParaRPr lang="en-US" dirty="0"/>
          </a:p>
          <a:p>
            <a:pPr lvl="1"/>
            <a:r>
              <a:rPr lang="en-US" dirty="0"/>
              <a:t>Jayla</a:t>
            </a:r>
          </a:p>
          <a:p>
            <a:pPr lvl="1"/>
            <a:r>
              <a:rPr lang="en-US" dirty="0"/>
              <a:t>Josh M</a:t>
            </a:r>
          </a:p>
          <a:p>
            <a:pPr lvl="1"/>
            <a:r>
              <a:rPr lang="en-US" dirty="0" err="1"/>
              <a:t>Taylar</a:t>
            </a:r>
            <a:endParaRPr lang="en-US" dirty="0"/>
          </a:p>
          <a:p>
            <a:pPr lvl="1"/>
            <a:r>
              <a:rPr lang="en-US" dirty="0"/>
              <a:t>Brooke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DABF017-3125-4366-B4FA-6AC474742871}"/>
              </a:ext>
            </a:extLst>
          </p:cNvPr>
          <p:cNvSpPr txBox="1">
            <a:spLocks/>
          </p:cNvSpPr>
          <p:nvPr/>
        </p:nvSpPr>
        <p:spPr>
          <a:xfrm>
            <a:off x="8492987" y="2014057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C</a:t>
            </a:r>
          </a:p>
          <a:p>
            <a:pPr lvl="1"/>
            <a:r>
              <a:rPr lang="en-US" b="1" u="sng" dirty="0" err="1"/>
              <a:t>KayKay</a:t>
            </a:r>
            <a:endParaRPr lang="en-US" b="1" u="sng" dirty="0"/>
          </a:p>
          <a:p>
            <a:pPr lvl="1"/>
            <a:r>
              <a:rPr lang="en-US" dirty="0" err="1"/>
              <a:t>JaMiyah</a:t>
            </a:r>
            <a:endParaRPr lang="en-US" dirty="0"/>
          </a:p>
          <a:p>
            <a:pPr lvl="1"/>
            <a:r>
              <a:rPr lang="en-US" dirty="0"/>
              <a:t>Angela</a:t>
            </a:r>
          </a:p>
          <a:p>
            <a:pPr lvl="1"/>
            <a:r>
              <a:rPr lang="en-US" dirty="0"/>
              <a:t>Amy</a:t>
            </a:r>
          </a:p>
          <a:p>
            <a:pPr lvl="1"/>
            <a:r>
              <a:rPr lang="en-US" dirty="0"/>
              <a:t>Demetria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0806D27-4EAD-4496-BDF4-C921D8E5F007}"/>
              </a:ext>
            </a:extLst>
          </p:cNvPr>
          <p:cNvSpPr txBox="1">
            <a:spLocks/>
          </p:cNvSpPr>
          <p:nvPr/>
        </p:nvSpPr>
        <p:spPr>
          <a:xfrm>
            <a:off x="4648200" y="2014058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B</a:t>
            </a:r>
          </a:p>
          <a:p>
            <a:pPr lvl="1"/>
            <a:r>
              <a:rPr lang="en-US" b="1" u="sng" dirty="0"/>
              <a:t>Bilen</a:t>
            </a:r>
          </a:p>
          <a:p>
            <a:pPr lvl="1"/>
            <a:r>
              <a:rPr lang="en-US" dirty="0"/>
              <a:t>Jordan A</a:t>
            </a:r>
          </a:p>
          <a:p>
            <a:pPr lvl="1"/>
            <a:r>
              <a:rPr lang="en-US" dirty="0"/>
              <a:t>Andres</a:t>
            </a:r>
          </a:p>
          <a:p>
            <a:pPr lvl="1"/>
            <a:r>
              <a:rPr lang="en-US" dirty="0" err="1"/>
              <a:t>Lekerien</a:t>
            </a:r>
            <a:endParaRPr lang="en-US" dirty="0"/>
          </a:p>
          <a:p>
            <a:pPr lvl="1"/>
            <a:r>
              <a:rPr lang="en-US" dirty="0"/>
              <a:t>Edmund</a:t>
            </a:r>
          </a:p>
        </p:txBody>
      </p:sp>
    </p:spTree>
    <p:extLst>
      <p:ext uri="{BB962C8B-B14F-4D97-AF65-F5344CB8AC3E}">
        <p14:creationId xmlns:p14="http://schemas.microsoft.com/office/powerpoint/2010/main" val="1828770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92F9-65F2-42B7-AB61-6F1B6BF1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Period Groups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FFC41-21E0-4CCA-8B77-E7617CD1A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4294" y="3939598"/>
            <a:ext cx="2895600" cy="192554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Group D</a:t>
            </a:r>
          </a:p>
          <a:p>
            <a:pPr lvl="1"/>
            <a:r>
              <a:rPr lang="en-US" b="1" u="sng" dirty="0"/>
              <a:t>Jurnee</a:t>
            </a:r>
          </a:p>
          <a:p>
            <a:pPr lvl="1"/>
            <a:r>
              <a:rPr lang="en-US" dirty="0"/>
              <a:t>Cicely</a:t>
            </a:r>
          </a:p>
          <a:p>
            <a:pPr lvl="1"/>
            <a:r>
              <a:rPr lang="en-US" dirty="0"/>
              <a:t>Benjamin</a:t>
            </a:r>
          </a:p>
          <a:p>
            <a:pPr lvl="1"/>
            <a:r>
              <a:rPr lang="en-US" dirty="0"/>
              <a:t>Abdallah</a:t>
            </a:r>
          </a:p>
          <a:p>
            <a:pPr lvl="1"/>
            <a:r>
              <a:rPr lang="en-US" dirty="0"/>
              <a:t>Kennedy</a:t>
            </a:r>
          </a:p>
          <a:p>
            <a:pPr lvl="1"/>
            <a:r>
              <a:rPr lang="en-US" dirty="0" err="1"/>
              <a:t>Kalyla</a:t>
            </a:r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45FA5FB-F596-4815-8C51-B089A8F9A902}"/>
              </a:ext>
            </a:extLst>
          </p:cNvPr>
          <p:cNvSpPr txBox="1">
            <a:spLocks/>
          </p:cNvSpPr>
          <p:nvPr/>
        </p:nvSpPr>
        <p:spPr>
          <a:xfrm>
            <a:off x="762000" y="2014194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A</a:t>
            </a:r>
          </a:p>
          <a:p>
            <a:pPr lvl="1"/>
            <a:r>
              <a:rPr lang="en-US" b="1" u="sng" dirty="0"/>
              <a:t>Hamada</a:t>
            </a:r>
          </a:p>
          <a:p>
            <a:pPr lvl="1"/>
            <a:r>
              <a:rPr lang="en-US" dirty="0"/>
              <a:t>Bryant</a:t>
            </a:r>
          </a:p>
          <a:p>
            <a:pPr lvl="1"/>
            <a:r>
              <a:rPr lang="en-US" dirty="0"/>
              <a:t>Daniel</a:t>
            </a:r>
          </a:p>
          <a:p>
            <a:pPr lvl="1"/>
            <a:r>
              <a:rPr lang="en-US" dirty="0"/>
              <a:t>Jacory</a:t>
            </a:r>
          </a:p>
          <a:p>
            <a:pPr lvl="1"/>
            <a:r>
              <a:rPr lang="en-US" dirty="0" err="1"/>
              <a:t>Andony</a:t>
            </a:r>
            <a:endParaRPr lang="en-US" dirty="0"/>
          </a:p>
          <a:p>
            <a:pPr lvl="1"/>
            <a:r>
              <a:rPr lang="en-US" dirty="0"/>
              <a:t>Kylee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57DDC85-B25A-4988-8B85-17446AC10E47}"/>
              </a:ext>
            </a:extLst>
          </p:cNvPr>
          <p:cNvSpPr txBox="1">
            <a:spLocks/>
          </p:cNvSpPr>
          <p:nvPr/>
        </p:nvSpPr>
        <p:spPr>
          <a:xfrm>
            <a:off x="6314661" y="3881036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E</a:t>
            </a:r>
          </a:p>
          <a:p>
            <a:pPr lvl="1"/>
            <a:r>
              <a:rPr lang="en-US" b="1" u="sng" dirty="0"/>
              <a:t>Bridgette</a:t>
            </a:r>
          </a:p>
          <a:p>
            <a:pPr lvl="1"/>
            <a:r>
              <a:rPr lang="en-US" dirty="0"/>
              <a:t>Davion</a:t>
            </a:r>
          </a:p>
          <a:p>
            <a:pPr lvl="1"/>
            <a:r>
              <a:rPr lang="en-US" dirty="0"/>
              <a:t>Moonie</a:t>
            </a:r>
          </a:p>
          <a:p>
            <a:pPr lvl="1"/>
            <a:r>
              <a:rPr lang="en-US" dirty="0"/>
              <a:t>Jordyn M</a:t>
            </a:r>
          </a:p>
          <a:p>
            <a:pPr lvl="1"/>
            <a:r>
              <a:rPr lang="en-US" dirty="0"/>
              <a:t>Kelsey</a:t>
            </a:r>
          </a:p>
          <a:p>
            <a:pPr lvl="1"/>
            <a:r>
              <a:rPr lang="en-US" dirty="0"/>
              <a:t>Malek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DABF017-3125-4366-B4FA-6AC474742871}"/>
              </a:ext>
            </a:extLst>
          </p:cNvPr>
          <p:cNvSpPr txBox="1">
            <a:spLocks/>
          </p:cNvSpPr>
          <p:nvPr/>
        </p:nvSpPr>
        <p:spPr>
          <a:xfrm>
            <a:off x="8492987" y="2014057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C</a:t>
            </a:r>
          </a:p>
          <a:p>
            <a:pPr lvl="1"/>
            <a:r>
              <a:rPr lang="en-US" b="1" u="sng" dirty="0"/>
              <a:t>Jayden G</a:t>
            </a:r>
          </a:p>
          <a:p>
            <a:pPr lvl="1"/>
            <a:r>
              <a:rPr lang="en-US" dirty="0"/>
              <a:t>Ava</a:t>
            </a:r>
          </a:p>
          <a:p>
            <a:pPr lvl="1"/>
            <a:r>
              <a:rPr lang="en-US" dirty="0"/>
              <a:t>Nicole</a:t>
            </a:r>
          </a:p>
          <a:p>
            <a:pPr lvl="1"/>
            <a:r>
              <a:rPr lang="en-US" dirty="0"/>
              <a:t>Jordan T</a:t>
            </a:r>
          </a:p>
          <a:p>
            <a:pPr lvl="1"/>
            <a:r>
              <a:rPr lang="en-US" dirty="0"/>
              <a:t>Chardonnay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0806D27-4EAD-4496-BDF4-C921D8E5F007}"/>
              </a:ext>
            </a:extLst>
          </p:cNvPr>
          <p:cNvSpPr txBox="1">
            <a:spLocks/>
          </p:cNvSpPr>
          <p:nvPr/>
        </p:nvSpPr>
        <p:spPr>
          <a:xfrm>
            <a:off x="4648200" y="2014058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B</a:t>
            </a:r>
          </a:p>
          <a:p>
            <a:pPr lvl="1"/>
            <a:r>
              <a:rPr lang="en-US" b="1" u="sng" dirty="0" err="1"/>
              <a:t>Ny’Ayshia</a:t>
            </a:r>
            <a:endParaRPr lang="en-US" b="1" u="sng" dirty="0"/>
          </a:p>
          <a:p>
            <a:pPr lvl="1"/>
            <a:r>
              <a:rPr lang="en-US" dirty="0"/>
              <a:t>Lindsey</a:t>
            </a:r>
          </a:p>
          <a:p>
            <a:pPr lvl="1"/>
            <a:r>
              <a:rPr lang="en-US" dirty="0"/>
              <a:t>Madison</a:t>
            </a:r>
          </a:p>
          <a:p>
            <a:pPr lvl="1"/>
            <a:r>
              <a:rPr lang="en-US" dirty="0"/>
              <a:t>Andre’</a:t>
            </a:r>
          </a:p>
          <a:p>
            <a:pPr lvl="1"/>
            <a:r>
              <a:rPr lang="en-US" dirty="0"/>
              <a:t>Sean</a:t>
            </a:r>
          </a:p>
          <a:p>
            <a:pPr lvl="1"/>
            <a:r>
              <a:rPr lang="en-US" dirty="0"/>
              <a:t>KT</a:t>
            </a:r>
          </a:p>
        </p:txBody>
      </p:sp>
    </p:spTree>
    <p:extLst>
      <p:ext uri="{BB962C8B-B14F-4D97-AF65-F5344CB8AC3E}">
        <p14:creationId xmlns:p14="http://schemas.microsoft.com/office/powerpoint/2010/main" val="51512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92F9-65F2-42B7-AB61-6F1B6BF1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Period Groups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FFC41-21E0-4CCA-8B77-E7617CD1A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4294" y="3939598"/>
            <a:ext cx="2895600" cy="192554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Group D</a:t>
            </a:r>
          </a:p>
          <a:p>
            <a:pPr lvl="1"/>
            <a:r>
              <a:rPr lang="en-US" b="1" u="sng" dirty="0" err="1"/>
              <a:t>Ja’maya</a:t>
            </a:r>
            <a:endParaRPr lang="en-US" b="1" u="sng" dirty="0"/>
          </a:p>
          <a:p>
            <a:pPr lvl="1"/>
            <a:r>
              <a:rPr lang="en-US" dirty="0" err="1"/>
              <a:t>Angellisa</a:t>
            </a:r>
            <a:endParaRPr lang="en-US" dirty="0"/>
          </a:p>
          <a:p>
            <a:pPr lvl="1"/>
            <a:r>
              <a:rPr lang="en-US" dirty="0" err="1"/>
              <a:t>Gizelle</a:t>
            </a:r>
            <a:endParaRPr lang="en-US" dirty="0"/>
          </a:p>
          <a:p>
            <a:pPr lvl="1"/>
            <a:r>
              <a:rPr lang="en-US" dirty="0" err="1"/>
              <a:t>Nikiyah</a:t>
            </a:r>
            <a:endParaRPr lang="en-US" dirty="0"/>
          </a:p>
          <a:p>
            <a:pPr lvl="1"/>
            <a:r>
              <a:rPr lang="en-US" dirty="0" err="1"/>
              <a:t>Kendyl</a:t>
            </a:r>
            <a:endParaRPr lang="en-US" dirty="0"/>
          </a:p>
          <a:p>
            <a:pPr lvl="1"/>
            <a:r>
              <a:rPr lang="en-US" dirty="0" err="1"/>
              <a:t>Christavius</a:t>
            </a:r>
            <a:endParaRPr lang="en-US" dirty="0"/>
          </a:p>
          <a:p>
            <a:pPr lvl="1"/>
            <a:r>
              <a:rPr lang="en-US" dirty="0"/>
              <a:t>Juan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45FA5FB-F596-4815-8C51-B089A8F9A902}"/>
              </a:ext>
            </a:extLst>
          </p:cNvPr>
          <p:cNvSpPr txBox="1">
            <a:spLocks/>
          </p:cNvSpPr>
          <p:nvPr/>
        </p:nvSpPr>
        <p:spPr>
          <a:xfrm>
            <a:off x="762000" y="2014194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A</a:t>
            </a:r>
          </a:p>
          <a:p>
            <a:pPr lvl="1"/>
            <a:r>
              <a:rPr lang="en-US" b="1" u="sng" dirty="0"/>
              <a:t>Xavier B</a:t>
            </a:r>
          </a:p>
          <a:p>
            <a:pPr lvl="1"/>
            <a:r>
              <a:rPr lang="en-US" dirty="0" err="1"/>
              <a:t>Laniya</a:t>
            </a:r>
            <a:endParaRPr lang="en-US" dirty="0"/>
          </a:p>
          <a:p>
            <a:pPr lvl="1"/>
            <a:r>
              <a:rPr lang="en-US" dirty="0"/>
              <a:t>Lance</a:t>
            </a:r>
          </a:p>
          <a:p>
            <a:pPr lvl="1"/>
            <a:r>
              <a:rPr lang="en-US" dirty="0" err="1"/>
              <a:t>Ru’Darius</a:t>
            </a:r>
            <a:endParaRPr lang="en-US" dirty="0"/>
          </a:p>
          <a:p>
            <a:pPr lvl="1"/>
            <a:r>
              <a:rPr lang="en-US" dirty="0"/>
              <a:t>Kaitlyn</a:t>
            </a:r>
          </a:p>
          <a:p>
            <a:pPr lvl="1"/>
            <a:r>
              <a:rPr lang="en-US" dirty="0"/>
              <a:t>Alex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57DDC85-B25A-4988-8B85-17446AC10E47}"/>
              </a:ext>
            </a:extLst>
          </p:cNvPr>
          <p:cNvSpPr txBox="1">
            <a:spLocks/>
          </p:cNvSpPr>
          <p:nvPr/>
        </p:nvSpPr>
        <p:spPr>
          <a:xfrm>
            <a:off x="6314661" y="3881036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E</a:t>
            </a:r>
          </a:p>
          <a:p>
            <a:pPr lvl="1"/>
            <a:r>
              <a:rPr lang="en-US" b="1" u="sng" dirty="0"/>
              <a:t>Alec</a:t>
            </a:r>
          </a:p>
          <a:p>
            <a:pPr lvl="1"/>
            <a:r>
              <a:rPr lang="en-US" dirty="0"/>
              <a:t>Peyton</a:t>
            </a:r>
          </a:p>
          <a:p>
            <a:pPr lvl="1"/>
            <a:r>
              <a:rPr lang="en-US" dirty="0"/>
              <a:t>Kennedi</a:t>
            </a:r>
          </a:p>
          <a:p>
            <a:pPr lvl="1"/>
            <a:r>
              <a:rPr lang="en-US" dirty="0" err="1"/>
              <a:t>Khelan</a:t>
            </a:r>
            <a:endParaRPr lang="en-US" dirty="0"/>
          </a:p>
          <a:p>
            <a:pPr lvl="1"/>
            <a:r>
              <a:rPr lang="en-US" dirty="0"/>
              <a:t>Stephen</a:t>
            </a:r>
          </a:p>
          <a:p>
            <a:pPr lvl="1"/>
            <a:r>
              <a:rPr lang="en-US" dirty="0" err="1"/>
              <a:t>Janniah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DABF017-3125-4366-B4FA-6AC474742871}"/>
              </a:ext>
            </a:extLst>
          </p:cNvPr>
          <p:cNvSpPr txBox="1">
            <a:spLocks/>
          </p:cNvSpPr>
          <p:nvPr/>
        </p:nvSpPr>
        <p:spPr>
          <a:xfrm>
            <a:off x="8492987" y="2014057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C</a:t>
            </a:r>
          </a:p>
          <a:p>
            <a:pPr lvl="1"/>
            <a:r>
              <a:rPr lang="en-US" b="1" u="sng" dirty="0" err="1"/>
              <a:t>Tierany</a:t>
            </a:r>
            <a:endParaRPr lang="en-US" b="1" u="sng" dirty="0"/>
          </a:p>
          <a:p>
            <a:pPr lvl="1"/>
            <a:r>
              <a:rPr lang="en-US" dirty="0"/>
              <a:t>Charity</a:t>
            </a:r>
          </a:p>
          <a:p>
            <a:pPr lvl="1"/>
            <a:r>
              <a:rPr lang="en-US" dirty="0"/>
              <a:t>Anthony </a:t>
            </a:r>
          </a:p>
          <a:p>
            <a:pPr lvl="1"/>
            <a:r>
              <a:rPr lang="en-US" dirty="0"/>
              <a:t>Jordan K</a:t>
            </a:r>
          </a:p>
          <a:p>
            <a:pPr lvl="1"/>
            <a:r>
              <a:rPr lang="en-US" dirty="0"/>
              <a:t>Damian</a:t>
            </a:r>
          </a:p>
          <a:p>
            <a:pPr lvl="1"/>
            <a:r>
              <a:rPr lang="en-US" dirty="0"/>
              <a:t>Zion</a:t>
            </a:r>
          </a:p>
          <a:p>
            <a:pPr lvl="1"/>
            <a:r>
              <a:rPr lang="en-US" dirty="0"/>
              <a:t>Arthur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0806D27-4EAD-4496-BDF4-C921D8E5F007}"/>
              </a:ext>
            </a:extLst>
          </p:cNvPr>
          <p:cNvSpPr txBox="1">
            <a:spLocks/>
          </p:cNvSpPr>
          <p:nvPr/>
        </p:nvSpPr>
        <p:spPr>
          <a:xfrm>
            <a:off x="4648200" y="2014057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B</a:t>
            </a:r>
          </a:p>
          <a:p>
            <a:pPr lvl="1"/>
            <a:r>
              <a:rPr lang="en-US" b="1" u="sng" dirty="0"/>
              <a:t>Allana</a:t>
            </a:r>
          </a:p>
          <a:p>
            <a:pPr lvl="1"/>
            <a:r>
              <a:rPr lang="en-US" dirty="0"/>
              <a:t>Talia</a:t>
            </a:r>
          </a:p>
          <a:p>
            <a:pPr lvl="1"/>
            <a:r>
              <a:rPr lang="en-US" dirty="0" err="1"/>
              <a:t>Gabbie</a:t>
            </a:r>
            <a:r>
              <a:rPr lang="en-US" dirty="0"/>
              <a:t> F</a:t>
            </a:r>
          </a:p>
          <a:p>
            <a:pPr lvl="1"/>
            <a:r>
              <a:rPr lang="en-US" dirty="0" err="1"/>
              <a:t>Minisare</a:t>
            </a:r>
            <a:endParaRPr lang="en-US" dirty="0"/>
          </a:p>
          <a:p>
            <a:pPr lvl="1"/>
            <a:r>
              <a:rPr lang="en-US" dirty="0" err="1"/>
              <a:t>Sha’Kyla</a:t>
            </a:r>
            <a:endParaRPr lang="en-US" dirty="0"/>
          </a:p>
          <a:p>
            <a:pPr lvl="1"/>
            <a:r>
              <a:rPr lang="en-US" dirty="0" err="1"/>
              <a:t>Rodquiez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83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81003C-B39B-4AA8-A389-57F714056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13871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Who can share something that stood out from your conversation within your small group?</a:t>
            </a:r>
          </a:p>
        </p:txBody>
      </p:sp>
    </p:spTree>
    <p:extLst>
      <p:ext uri="{BB962C8B-B14F-4D97-AF65-F5344CB8AC3E}">
        <p14:creationId xmlns:p14="http://schemas.microsoft.com/office/powerpoint/2010/main" val="3969626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DE2C1-149E-476A-979B-C9942734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Author’s Choices: Order of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DC0B7-083B-4219-AFDF-6CB9E07E4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FRAME STORY is a story that brackets—or frames—another story or group of stories. This device creates a story-within-a-story narrative structure.</a:t>
            </a:r>
          </a:p>
          <a:p>
            <a:r>
              <a:rPr lang="en-US" dirty="0"/>
              <a:t>Typically, the frame story is found at the beginning and again at the end of the work.</a:t>
            </a:r>
          </a:p>
          <a:p>
            <a:r>
              <a:rPr lang="en-US" dirty="0"/>
              <a:t>Within this frame, the author shifts the narrative to a second, or interior, story.</a:t>
            </a:r>
          </a:p>
          <a:p>
            <a:r>
              <a:rPr lang="en-US" dirty="0"/>
              <a:t>The interior story may be told by a different narrator or shift to a different point of view.</a:t>
            </a:r>
          </a:p>
          <a:p>
            <a:r>
              <a:rPr lang="en-US" dirty="0"/>
              <a:t>In “The Seventh Man,” the frame story is told by a third-person narrator, who is an outside voice rather than a participant in the story.</a:t>
            </a:r>
          </a:p>
          <a:p>
            <a:r>
              <a:rPr lang="en-US" dirty="0"/>
              <a:t>By contrast, the interior story is told in first-person narration by the seventh man himself.</a:t>
            </a:r>
          </a:p>
        </p:txBody>
      </p:sp>
    </p:spTree>
    <p:extLst>
      <p:ext uri="{BB962C8B-B14F-4D97-AF65-F5344CB8AC3E}">
        <p14:creationId xmlns:p14="http://schemas.microsoft.com/office/powerpoint/2010/main" val="104001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ED0B2-C5EC-4012-A4AD-5CEA66FE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79365" cy="1325563"/>
          </a:xfrm>
        </p:spPr>
        <p:txBody>
          <a:bodyPr/>
          <a:lstStyle/>
          <a:p>
            <a:r>
              <a:rPr lang="en-US" dirty="0"/>
              <a:t>Homework (Due by Tuesday)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95B7-1AA8-4EAF-A056-1DC7CB507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79365" cy="4351338"/>
          </a:xfrm>
        </p:spPr>
        <p:txBody>
          <a:bodyPr/>
          <a:lstStyle/>
          <a:p>
            <a:r>
              <a:rPr lang="en-US" dirty="0"/>
              <a:t>Go into My Perspectives.</a:t>
            </a:r>
          </a:p>
          <a:p>
            <a:r>
              <a:rPr lang="en-US" dirty="0"/>
              <a:t>Complete the “Analyze the Text” questions.</a:t>
            </a:r>
          </a:p>
          <a:p>
            <a:r>
              <a:rPr lang="en-US" dirty="0"/>
              <a:t>Complete the “Analyze Craft and Structure” questions.</a:t>
            </a:r>
          </a:p>
          <a:p>
            <a:r>
              <a:rPr lang="en-US" dirty="0"/>
              <a:t>Tomorrow and Monday, our lessons will come from the guidance office, so this is due next TUESDAY.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A59CF-B944-4C33-955C-46B27CF42613}"/>
              </a:ext>
            </a:extLst>
          </p:cNvPr>
          <p:cNvSpPr txBox="1"/>
          <p:nvPr/>
        </p:nvSpPr>
        <p:spPr>
          <a:xfrm>
            <a:off x="8680174" y="838109"/>
            <a:ext cx="2978426" cy="5539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SWBAT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describe the structure and major events </a:t>
            </a:r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IOT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analyze how an author’s choices concerning how to structure a text, order events within it (parallel plots) and manipulate time (pacing and flashbacks), create such effects as mystery, tension, or surprise.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9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CD9AE-9D5E-42C4-8797-8F627E43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Bellringer—Find ten errors in the passage below.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AC6DA-69EB-4ACF-AEF6-356A5E121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"I was the seventh of nine children," Robert F</a:t>
            </a:r>
            <a:r>
              <a:rPr lang="en-US" b="0" i="0" dirty="0">
                <a:solidFill>
                  <a:srgbClr val="494949"/>
                </a:solidFill>
                <a:effectLst/>
                <a:highlight>
                  <a:srgbClr val="00FFFF"/>
                </a:highlight>
                <a:latin typeface="Open Sans"/>
              </a:rPr>
              <a:t>.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Kennedy said of his childhood</a:t>
            </a:r>
            <a:r>
              <a:rPr lang="en-US" b="0" i="0" dirty="0">
                <a:solidFill>
                  <a:srgbClr val="494949"/>
                </a:solidFill>
                <a:effectLst/>
                <a:highlight>
                  <a:srgbClr val="00FFFF"/>
                </a:highlight>
                <a:latin typeface="Open Sans"/>
              </a:rPr>
              <a:t>,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"and when you come from that far down you </a:t>
            </a:r>
            <a:r>
              <a:rPr lang="en-US" b="0" i="0" dirty="0">
                <a:solidFill>
                  <a:srgbClr val="494949"/>
                </a:solidFill>
                <a:effectLst/>
                <a:highlight>
                  <a:srgbClr val="00FFFF"/>
                </a:highlight>
                <a:latin typeface="Open Sans"/>
              </a:rPr>
              <a:t>have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to </a:t>
            </a:r>
            <a:r>
              <a:rPr lang="en-US" b="0" i="0" dirty="0">
                <a:solidFill>
                  <a:srgbClr val="494949"/>
                </a:solidFill>
                <a:effectLst/>
                <a:highlight>
                  <a:srgbClr val="00FFFF"/>
                </a:highlight>
                <a:latin typeface="Open Sans"/>
              </a:rPr>
              <a:t>struggle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to survive.</a:t>
            </a:r>
            <a:r>
              <a:rPr lang="en-US" b="0" i="0" dirty="0">
                <a:solidFill>
                  <a:srgbClr val="494949"/>
                </a:solidFill>
                <a:effectLst/>
                <a:highlight>
                  <a:srgbClr val="00FFFF"/>
                </a:highlight>
                <a:latin typeface="Open Sans"/>
              </a:rPr>
              <a:t>”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Born on November 20</a:t>
            </a:r>
            <a:r>
              <a:rPr lang="en-US" b="0" i="0" dirty="0">
                <a:solidFill>
                  <a:srgbClr val="494949"/>
                </a:solidFill>
                <a:effectLst/>
                <a:highlight>
                  <a:srgbClr val="00FFFF"/>
                </a:highlight>
                <a:latin typeface="Open Sans"/>
              </a:rPr>
              <a:t>,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1925, Robert was a younger </a:t>
            </a:r>
            <a:r>
              <a:rPr lang="en-US" b="0" i="0" dirty="0">
                <a:solidFill>
                  <a:srgbClr val="494949"/>
                </a:solidFill>
                <a:effectLst/>
                <a:highlight>
                  <a:srgbClr val="00FFFF"/>
                </a:highlight>
                <a:latin typeface="Open Sans"/>
              </a:rPr>
              <a:t>brother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of </a:t>
            </a:r>
            <a:r>
              <a:rPr lang="en-US" b="0" i="0" dirty="0">
                <a:solidFill>
                  <a:srgbClr val="494949"/>
                </a:solidFill>
                <a:effectLst/>
                <a:highlight>
                  <a:srgbClr val="00FFFF"/>
                </a:highlight>
                <a:latin typeface="Open Sans"/>
              </a:rPr>
              <a:t>P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resident John F. Kennedy. He served as attorney general during his brother's presidency and as a senator from New York. In 1968, he decide</a:t>
            </a:r>
            <a:r>
              <a:rPr lang="en-US" b="0" i="0" dirty="0">
                <a:solidFill>
                  <a:srgbClr val="494949"/>
                </a:solidFill>
                <a:effectLst/>
                <a:highlight>
                  <a:srgbClr val="00FFFF"/>
                </a:highlight>
                <a:latin typeface="Open Sans"/>
              </a:rPr>
              <a:t>d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 to run for president. While campaigning in </a:t>
            </a:r>
            <a:r>
              <a:rPr lang="en-US" dirty="0">
                <a:solidFill>
                  <a:srgbClr val="494949"/>
                </a:solidFill>
                <a:highlight>
                  <a:srgbClr val="00FFFF"/>
                </a:highlight>
                <a:latin typeface="Open Sans"/>
              </a:rPr>
              <a:t>L</a:t>
            </a:r>
            <a:r>
              <a:rPr lang="en-US" b="0" i="0" dirty="0">
                <a:solidFill>
                  <a:srgbClr val="494949"/>
                </a:solidFill>
                <a:effectLst/>
                <a:latin typeface="Open Sans"/>
              </a:rPr>
              <a:t>os Angeles, a bullet cut short his life at the age of 42.</a:t>
            </a:r>
          </a:p>
        </p:txBody>
      </p:sp>
    </p:spTree>
    <p:extLst>
      <p:ext uri="{BB962C8B-B14F-4D97-AF65-F5344CB8AC3E}">
        <p14:creationId xmlns:p14="http://schemas.microsoft.com/office/powerpoint/2010/main" val="268534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73FFE0-55EA-4EE5-915D-7518038C1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Workshop Extra Credit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44D98-03A6-466C-AA46-2795B2E8D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GHS will be holding another ACT workshop (repeat of the one presented in September). </a:t>
            </a:r>
          </a:p>
          <a:p>
            <a:pPr fontAlgn="base"/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English/Reading portion will be November 16-20 during office hours. 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math/science portion will be November 30-December 4 during office hours. 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Interested students should email Mrs. Stuart (stuarteg@scsk12.org) </a:t>
            </a:r>
            <a:r>
              <a:rPr lang="en-US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from their student accounts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and I will add them to the team. 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they are added, the workshop should show up in their calendar, or they can access the meeting from the team.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My English students are welcome to attend both sessions, but extra credit will ONLY be given in our class for participation in the English/Reading workshop.</a:t>
            </a:r>
          </a:p>
          <a:p>
            <a:pPr fontAlgn="base"/>
            <a:r>
              <a:rPr lang="en-US" sz="33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will receive an additional 100 classwork grade for your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269263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4609003-9416-4893-851D-8A6C08AE1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“The Seventh Man”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2D373-11F9-4578-885D-2020E53E4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95719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E8CB-8FE0-42B2-A716-59FCACED7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0E029-206A-4D07-909E-0C63C7AB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SWBAT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describe the structure and major events </a:t>
            </a:r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IOT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analyze how an author’s choices concerning how to structure a text, order events within it (parallel plots) and manipulate time (pacing and flashbacks), create such effects as mystery, tension, or surprise.</a:t>
            </a:r>
          </a:p>
          <a:p>
            <a:pPr lvl="1" fontAlgn="base">
              <a:spcBef>
                <a:spcPts val="0"/>
              </a:spcBef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+mj-lt"/>
              </a:rPr>
              <a:t>Describe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to represent or give an account in words</a:t>
            </a:r>
          </a:p>
          <a:p>
            <a:pPr lvl="1" fontAlgn="base">
              <a:spcBef>
                <a:spcPts val="0"/>
              </a:spcBef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+mj-lt"/>
              </a:rPr>
              <a:t>Structure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the arrangement of and relationship between the parts or elements</a:t>
            </a:r>
          </a:p>
          <a:p>
            <a:pPr lvl="1" fontAlgn="base">
              <a:spcBef>
                <a:spcPts val="0"/>
              </a:spcBef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+mj-lt"/>
              </a:rPr>
              <a:t>Event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something that happens or happened </a:t>
            </a:r>
          </a:p>
          <a:p>
            <a:pPr lvl="1" fontAlgn="base">
              <a:spcBef>
                <a:spcPts val="0"/>
              </a:spcBef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+mj-lt"/>
              </a:rPr>
              <a:t>Analyze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to break into smaller components for the purpose of study or examination </a:t>
            </a:r>
          </a:p>
          <a:p>
            <a:pPr lvl="1" fontAlgn="base">
              <a:spcBef>
                <a:spcPts val="0"/>
              </a:spcBef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+mj-lt"/>
              </a:rPr>
              <a:t>Choices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decisions </a:t>
            </a:r>
          </a:p>
          <a:p>
            <a:pPr lvl="1" fontAlgn="base">
              <a:spcBef>
                <a:spcPts val="0"/>
              </a:spcBef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+mj-lt"/>
              </a:rPr>
              <a:t>Manipulate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control or influence </a:t>
            </a:r>
          </a:p>
          <a:p>
            <a:pPr lvl="1" fontAlgn="base">
              <a:spcBef>
                <a:spcPts val="0"/>
              </a:spcBef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+mj-lt"/>
              </a:rPr>
              <a:t>Effect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outcome </a:t>
            </a:r>
          </a:p>
          <a:p>
            <a:pPr lvl="1" fontAlgn="base">
              <a:spcBef>
                <a:spcPts val="0"/>
              </a:spcBef>
            </a:pPr>
            <a:r>
              <a:rPr lang="en-US" b="1" i="0" u="sng" strike="noStrike" dirty="0">
                <a:solidFill>
                  <a:srgbClr val="000000"/>
                </a:solidFill>
                <a:effectLst/>
                <a:latin typeface="+mj-lt"/>
              </a:rPr>
              <a:t>Mystery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anything that is kept secret or remains unexplained or unknown</a:t>
            </a:r>
          </a:p>
          <a:p>
            <a:pPr lvl="1" fontAlgn="base">
              <a:spcBef>
                <a:spcPts val="0"/>
              </a:spcBef>
            </a:pPr>
            <a:r>
              <a:rPr lang="en-US" b="1" i="0" u="sng" strike="noStrike" dirty="0">
                <a:solidFill>
                  <a:srgbClr val="000000"/>
                </a:solidFill>
                <a:effectLst/>
                <a:latin typeface="+mj-lt"/>
              </a:rPr>
              <a:t>Tension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suppressed suspense, anxiety, or excitement </a:t>
            </a:r>
          </a:p>
          <a:p>
            <a:pPr lvl="1" fontAlgn="base">
              <a:spcBef>
                <a:spcPts val="0"/>
              </a:spcBef>
            </a:pPr>
            <a:r>
              <a:rPr lang="en-US" b="1" i="0" u="sng" strike="noStrike" dirty="0">
                <a:solidFill>
                  <a:srgbClr val="000000"/>
                </a:solidFill>
                <a:effectLst/>
                <a:latin typeface="+mj-lt"/>
              </a:rPr>
              <a:t>Surprise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– to elicit or bring out suddenly or without warning </a:t>
            </a:r>
          </a:p>
        </p:txBody>
      </p:sp>
    </p:spTree>
    <p:extLst>
      <p:ext uri="{BB962C8B-B14F-4D97-AF65-F5344CB8AC3E}">
        <p14:creationId xmlns:p14="http://schemas.microsoft.com/office/powerpoint/2010/main" val="55291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ED0B2-C5EC-4012-A4AD-5CEA66FE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79365" cy="1325563"/>
          </a:xfrm>
        </p:spPr>
        <p:txBody>
          <a:bodyPr/>
          <a:lstStyle/>
          <a:p>
            <a:r>
              <a:rPr lang="en-US" dirty="0"/>
              <a:t>Comprehension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95B7-1AA8-4EAF-A056-1DC7CB507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79365" cy="455246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traumatic event changes the seventh man’s life?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does the seventh man’s father allow him to go outside during the storm?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the beach why doesn’t K respond when his friend calls out to him?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does the seventh man see inside the second wave?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does the seventh man do when he returns to his hometown that shows he has finally recovered from his traumatic experience?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summary of “The Seventh Man.”</a:t>
            </a:r>
          </a:p>
          <a:p>
            <a:r>
              <a:rPr lang="en-US" dirty="0"/>
              <a:t>Research Question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A59CF-B944-4C33-955C-46B27CF42613}"/>
              </a:ext>
            </a:extLst>
          </p:cNvPr>
          <p:cNvSpPr txBox="1"/>
          <p:nvPr/>
        </p:nvSpPr>
        <p:spPr>
          <a:xfrm>
            <a:off x="8680174" y="838109"/>
            <a:ext cx="2978426" cy="5539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SWBAT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describe the structure and major events </a:t>
            </a:r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IOT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analyze how an author’s choices concerning how to structure a text, order events within it (parallel plots) and manipulate time (pacing and flashbacks), create such effects as mystery, tension, or surprise.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9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ED0B2-C5EC-4012-A4AD-5CEA66FE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79365" cy="1325563"/>
          </a:xfrm>
        </p:spPr>
        <p:txBody>
          <a:bodyPr/>
          <a:lstStyle/>
          <a:p>
            <a:r>
              <a:rPr lang="en-US" dirty="0"/>
              <a:t>Small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95B7-1AA8-4EAF-A056-1DC7CB507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79365" cy="4351338"/>
          </a:xfrm>
        </p:spPr>
        <p:txBody>
          <a:bodyPr/>
          <a:lstStyle/>
          <a:p>
            <a:r>
              <a:rPr lang="en-US" dirty="0"/>
              <a:t>You have </a:t>
            </a:r>
            <a:r>
              <a:rPr lang="en-US" b="1" u="sng" dirty="0"/>
              <a:t>ten minutes</a:t>
            </a:r>
            <a:r>
              <a:rPr lang="en-US" dirty="0"/>
              <a:t> to go into your small groups and discuss your annotations of the text based on the annotation key from Tuesday.</a:t>
            </a:r>
          </a:p>
          <a:p>
            <a:r>
              <a:rPr lang="en-US" dirty="0"/>
              <a:t>Make sure that you add to your annotations based on your group’s discussion.</a:t>
            </a:r>
          </a:p>
          <a:p>
            <a:r>
              <a:rPr lang="en-US" dirty="0"/>
              <a:t>At the end of ten minutes, you will join our regular class meeting!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A59CF-B944-4C33-955C-46B27CF42613}"/>
              </a:ext>
            </a:extLst>
          </p:cNvPr>
          <p:cNvSpPr txBox="1"/>
          <p:nvPr/>
        </p:nvSpPr>
        <p:spPr>
          <a:xfrm>
            <a:off x="8680174" y="838109"/>
            <a:ext cx="2978426" cy="5539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SWBAT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describe the structure and major events </a:t>
            </a:r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IOT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analyze how an author’s choices concerning how to structure a text, order events within it (parallel plots) and manipulate time (pacing and flashbacks), create such effects as mystery, tension, or surprise.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0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401ED4-4DAA-4C24-AEE0-A514A2087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Annotation Key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35AE-E616-4EC9-BA9D-052722262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364896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highlight>
                  <a:srgbClr val="FFFF00"/>
                </a:highlight>
              </a:rPr>
              <a:t>YELLOW</a:t>
            </a:r>
            <a:r>
              <a:rPr lang="en-US" dirty="0"/>
              <a:t>—Descriptive details; imagery</a:t>
            </a:r>
          </a:p>
          <a:p>
            <a:pPr lvl="1"/>
            <a:r>
              <a:rPr lang="en-US" dirty="0"/>
              <a:t>Sight, smell, taste, touch, hearing</a:t>
            </a:r>
          </a:p>
          <a:p>
            <a:r>
              <a:rPr lang="en-US" dirty="0">
                <a:highlight>
                  <a:srgbClr val="FF00FF"/>
                </a:highlight>
              </a:rPr>
              <a:t>PINK</a:t>
            </a:r>
            <a:r>
              <a:rPr lang="en-US" dirty="0"/>
              <a:t>—Characterization </a:t>
            </a:r>
          </a:p>
          <a:p>
            <a:pPr lvl="1"/>
            <a:r>
              <a:rPr lang="en-US" dirty="0"/>
              <a:t>What the text TELLS us about the characters as well as what it SHOWS us through Speech, Thoughts, Effect on others, Actions, and Looks (STEAL)</a:t>
            </a:r>
          </a:p>
          <a:p>
            <a:r>
              <a:rPr lang="en-US" dirty="0">
                <a:highlight>
                  <a:srgbClr val="00FF00"/>
                </a:highlight>
              </a:rPr>
              <a:t>GREEN</a:t>
            </a:r>
            <a:r>
              <a:rPr lang="en-US" dirty="0"/>
              <a:t>—Mood words (mystery, tension, surprise)</a:t>
            </a:r>
          </a:p>
          <a:p>
            <a:pPr lvl="1"/>
            <a:r>
              <a:rPr lang="en-US" dirty="0"/>
              <a:t>CHALLENGE: Pay attention to instances when PUNCTUATION may impact the mood of the story.</a:t>
            </a:r>
          </a:p>
          <a:p>
            <a:r>
              <a:rPr lang="en-US" dirty="0">
                <a:highlight>
                  <a:srgbClr val="00FFFF"/>
                </a:highlight>
              </a:rPr>
              <a:t>BLUE</a:t>
            </a:r>
            <a:r>
              <a:rPr lang="en-US" dirty="0"/>
              <a:t>—Words or passages that communicate passing of or switch in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D3A724-512E-43D8-AFDF-88FCD694691D}"/>
              </a:ext>
            </a:extLst>
          </p:cNvPr>
          <p:cNvSpPr txBox="1"/>
          <p:nvPr/>
        </p:nvSpPr>
        <p:spPr>
          <a:xfrm>
            <a:off x="8680174" y="838109"/>
            <a:ext cx="2978426" cy="5539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SWBAT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describe the structure and major events </a:t>
            </a:r>
            <a:r>
              <a:rPr lang="en-US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IOT 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analyze how an author’s choices concerning how to structure a text, order events within it (parallel plots) and manipulate time (pacing and flashbacks), create such effects as mystery, tension, or surprise.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8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92F9-65F2-42B7-AB61-6F1B6BF1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Period Groups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FFC41-21E0-4CCA-8B77-E7617CD1A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0531" y="3939598"/>
            <a:ext cx="2895600" cy="19255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Group D</a:t>
            </a:r>
          </a:p>
          <a:p>
            <a:pPr lvl="1"/>
            <a:r>
              <a:rPr lang="en-US" b="1" u="sng" dirty="0"/>
              <a:t>Trey</a:t>
            </a:r>
          </a:p>
          <a:p>
            <a:pPr lvl="1"/>
            <a:r>
              <a:rPr lang="en-US" dirty="0"/>
              <a:t>Alijah</a:t>
            </a:r>
          </a:p>
          <a:p>
            <a:pPr lvl="1"/>
            <a:r>
              <a:rPr lang="en-US" dirty="0"/>
              <a:t>Chloe</a:t>
            </a:r>
          </a:p>
          <a:p>
            <a:pPr lvl="1"/>
            <a:r>
              <a:rPr lang="en-US" dirty="0" err="1"/>
              <a:t>Janaia</a:t>
            </a:r>
            <a:endParaRPr lang="en-US" dirty="0"/>
          </a:p>
          <a:p>
            <a:pPr lvl="1"/>
            <a:r>
              <a:rPr lang="en-US" dirty="0"/>
              <a:t>Trinity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45FA5FB-F596-4815-8C51-B089A8F9A902}"/>
              </a:ext>
            </a:extLst>
          </p:cNvPr>
          <p:cNvSpPr txBox="1">
            <a:spLocks/>
          </p:cNvSpPr>
          <p:nvPr/>
        </p:nvSpPr>
        <p:spPr>
          <a:xfrm>
            <a:off x="762000" y="2014194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A</a:t>
            </a:r>
          </a:p>
          <a:p>
            <a:pPr lvl="1"/>
            <a:r>
              <a:rPr lang="en-US" b="1" u="sng" dirty="0" err="1"/>
              <a:t>Blessin</a:t>
            </a:r>
            <a:endParaRPr lang="en-US" b="1" u="sng" dirty="0"/>
          </a:p>
          <a:p>
            <a:pPr lvl="1"/>
            <a:r>
              <a:rPr lang="en-US" dirty="0"/>
              <a:t>Martellus</a:t>
            </a:r>
          </a:p>
          <a:p>
            <a:pPr lvl="1"/>
            <a:r>
              <a:rPr lang="en-US" dirty="0" err="1"/>
              <a:t>Takiyah</a:t>
            </a:r>
            <a:endParaRPr lang="en-US" dirty="0"/>
          </a:p>
          <a:p>
            <a:pPr lvl="1"/>
            <a:r>
              <a:rPr lang="en-US" dirty="0"/>
              <a:t>Matthew</a:t>
            </a:r>
          </a:p>
          <a:p>
            <a:pPr lvl="1"/>
            <a:r>
              <a:rPr lang="en-US" dirty="0"/>
              <a:t>Yean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57DDC85-B25A-4988-8B85-17446AC10E47}"/>
              </a:ext>
            </a:extLst>
          </p:cNvPr>
          <p:cNvSpPr txBox="1">
            <a:spLocks/>
          </p:cNvSpPr>
          <p:nvPr/>
        </p:nvSpPr>
        <p:spPr>
          <a:xfrm>
            <a:off x="6314661" y="3881036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E</a:t>
            </a:r>
          </a:p>
          <a:p>
            <a:pPr lvl="1"/>
            <a:r>
              <a:rPr lang="en-US" b="1" u="sng" dirty="0" err="1"/>
              <a:t>Gabbie</a:t>
            </a:r>
            <a:r>
              <a:rPr lang="en-US" b="1" u="sng" dirty="0"/>
              <a:t> H</a:t>
            </a:r>
          </a:p>
          <a:p>
            <a:pPr lvl="1"/>
            <a:r>
              <a:rPr lang="en-US" dirty="0"/>
              <a:t>Xavier G</a:t>
            </a:r>
          </a:p>
          <a:p>
            <a:pPr lvl="1"/>
            <a:r>
              <a:rPr lang="en-US" dirty="0"/>
              <a:t>Kevin</a:t>
            </a:r>
          </a:p>
          <a:p>
            <a:pPr lvl="1"/>
            <a:r>
              <a:rPr lang="en-US" dirty="0"/>
              <a:t>Haven</a:t>
            </a:r>
          </a:p>
          <a:p>
            <a:pPr lvl="1"/>
            <a:r>
              <a:rPr lang="en-US" dirty="0"/>
              <a:t>Elon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DABF017-3125-4366-B4FA-6AC474742871}"/>
              </a:ext>
            </a:extLst>
          </p:cNvPr>
          <p:cNvSpPr txBox="1">
            <a:spLocks/>
          </p:cNvSpPr>
          <p:nvPr/>
        </p:nvSpPr>
        <p:spPr>
          <a:xfrm>
            <a:off x="8492987" y="2014057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C</a:t>
            </a:r>
          </a:p>
          <a:p>
            <a:pPr lvl="1"/>
            <a:r>
              <a:rPr lang="en-US" b="1" u="sng" dirty="0"/>
              <a:t>Jordan G</a:t>
            </a:r>
          </a:p>
          <a:p>
            <a:pPr lvl="1"/>
            <a:r>
              <a:rPr lang="en-US" dirty="0"/>
              <a:t>Saniya</a:t>
            </a:r>
          </a:p>
          <a:p>
            <a:pPr lvl="1"/>
            <a:r>
              <a:rPr lang="en-US" dirty="0"/>
              <a:t>Celina</a:t>
            </a:r>
          </a:p>
          <a:p>
            <a:pPr lvl="1"/>
            <a:r>
              <a:rPr lang="en-US" dirty="0" err="1"/>
              <a:t>Tyont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0806D27-4EAD-4496-BDF4-C921D8E5F007}"/>
              </a:ext>
            </a:extLst>
          </p:cNvPr>
          <p:cNvSpPr txBox="1">
            <a:spLocks/>
          </p:cNvSpPr>
          <p:nvPr/>
        </p:nvSpPr>
        <p:spPr>
          <a:xfrm>
            <a:off x="4648200" y="2014058"/>
            <a:ext cx="2895600" cy="192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B</a:t>
            </a:r>
          </a:p>
          <a:p>
            <a:pPr lvl="1"/>
            <a:r>
              <a:rPr lang="en-US" b="1" u="sng" dirty="0"/>
              <a:t>Christian</a:t>
            </a:r>
          </a:p>
          <a:p>
            <a:pPr lvl="1"/>
            <a:r>
              <a:rPr lang="en-US" dirty="0"/>
              <a:t>Bryan</a:t>
            </a:r>
          </a:p>
          <a:p>
            <a:pPr lvl="1"/>
            <a:r>
              <a:rPr lang="en-US" dirty="0" err="1"/>
              <a:t>Nycole</a:t>
            </a:r>
            <a:endParaRPr lang="en-US" dirty="0"/>
          </a:p>
          <a:p>
            <a:pPr lvl="1"/>
            <a:r>
              <a:rPr lang="en-US" dirty="0" err="1"/>
              <a:t>Shakyria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4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1346</Words>
  <Application>Microsoft Office PowerPoint</Application>
  <PresentationFormat>Widescreen</PresentationFormat>
  <Paragraphs>233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Office Theme</vt:lpstr>
      <vt:lpstr>Bellringer—Find ten errors in the passage below.</vt:lpstr>
      <vt:lpstr>Bellringer—Find ten errors in the passage below.</vt:lpstr>
      <vt:lpstr>ACT Workshop Extra Credit</vt:lpstr>
      <vt:lpstr>“The Seventh Man”</vt:lpstr>
      <vt:lpstr>Lesson Objective</vt:lpstr>
      <vt:lpstr>Comprehension Check</vt:lpstr>
      <vt:lpstr>Small Groups</vt:lpstr>
      <vt:lpstr>Annotation Key</vt:lpstr>
      <vt:lpstr>2nd Period Groups</vt:lpstr>
      <vt:lpstr>3rd Period Groups</vt:lpstr>
      <vt:lpstr>4th Period Groups</vt:lpstr>
      <vt:lpstr>6th Period Groups</vt:lpstr>
      <vt:lpstr>7th Period Groups</vt:lpstr>
      <vt:lpstr>Who can share something that stood out from your conversation within your small group?</vt:lpstr>
      <vt:lpstr>Author’s Choices: Order of Events</vt:lpstr>
      <vt:lpstr>Homework (Due by Tuesday)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</dc:title>
  <dc:creator>Natalie Thomas</dc:creator>
  <cp:lastModifiedBy>Natalie Thomas</cp:lastModifiedBy>
  <cp:revision>4</cp:revision>
  <dcterms:created xsi:type="dcterms:W3CDTF">2020-11-12T00:36:07Z</dcterms:created>
  <dcterms:modified xsi:type="dcterms:W3CDTF">2020-11-12T01:03:51Z</dcterms:modified>
</cp:coreProperties>
</file>