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75" r:id="rId6"/>
    <p:sldId id="276" r:id="rId7"/>
    <p:sldId id="278" r:id="rId8"/>
    <p:sldId id="257" r:id="rId9"/>
    <p:sldId id="274" r:id="rId10"/>
    <p:sldId id="266" r:id="rId11"/>
    <p:sldId id="267" r:id="rId12"/>
    <p:sldId id="268" r:id="rId13"/>
    <p:sldId id="269" r:id="rId14"/>
    <p:sldId id="270" r:id="rId15"/>
    <p:sldId id="271" r:id="rId16"/>
    <p:sldId id="282" r:id="rId17"/>
    <p:sldId id="279" r:id="rId18"/>
    <p:sldId id="280" r:id="rId19"/>
    <p:sldId id="281" r:id="rId20"/>
    <p:sldId id="283" r:id="rId21"/>
    <p:sldId id="265" r:id="rId22"/>
    <p:sldId id="272" r:id="rId23"/>
    <p:sldId id="273"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40" autoAdjust="0"/>
    <p:restoredTop sz="81481" autoAdjust="0"/>
  </p:normalViewPr>
  <p:slideViewPr>
    <p:cSldViewPr snapToGrid="0">
      <p:cViewPr>
        <p:scale>
          <a:sx n="59" d="100"/>
          <a:sy n="59" d="100"/>
        </p:scale>
        <p:origin x="105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C0DF1-C9DC-41FB-9AB9-42789D1E910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B77F3D4-5A98-4782-85BC-4762A22DCB1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8F75D64-2EE3-4703-BC56-C0CA98AFE12D}"/>
              </a:ext>
            </a:extLst>
          </p:cNvPr>
          <p:cNvSpPr>
            <a:spLocks noGrp="1"/>
          </p:cNvSpPr>
          <p:nvPr>
            <p:ph type="dt" sz="half" idx="10"/>
          </p:nvPr>
        </p:nvSpPr>
        <p:spPr/>
        <p:txBody>
          <a:bodyPr/>
          <a:lstStyle/>
          <a:p>
            <a:fld id="{28B61A5E-558E-4EE9-86B8-54DB68666807}" type="datetimeFigureOut">
              <a:rPr lang="en-US" smtClean="0"/>
              <a:t>12/14/2020</a:t>
            </a:fld>
            <a:endParaRPr lang="en-US"/>
          </a:p>
        </p:txBody>
      </p:sp>
      <p:sp>
        <p:nvSpPr>
          <p:cNvPr id="5" name="Footer Placeholder 4">
            <a:extLst>
              <a:ext uri="{FF2B5EF4-FFF2-40B4-BE49-F238E27FC236}">
                <a16:creationId xmlns:a16="http://schemas.microsoft.com/office/drawing/2014/main" id="{B29DBC11-2EC6-4AA5-8332-AA2BF3299E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F3DD66E-ADE0-44E6-92EC-E10CCE8B1243}"/>
              </a:ext>
            </a:extLst>
          </p:cNvPr>
          <p:cNvSpPr>
            <a:spLocks noGrp="1"/>
          </p:cNvSpPr>
          <p:nvPr>
            <p:ph type="sldNum" sz="quarter" idx="12"/>
          </p:nvPr>
        </p:nvSpPr>
        <p:spPr/>
        <p:txBody>
          <a:bodyPr/>
          <a:lstStyle/>
          <a:p>
            <a:fld id="{342368E9-6F8B-4D5A-AA81-371F57B614AE}" type="slidenum">
              <a:rPr lang="en-US" smtClean="0"/>
              <a:t>‹#›</a:t>
            </a:fld>
            <a:endParaRPr lang="en-US"/>
          </a:p>
        </p:txBody>
      </p:sp>
    </p:spTree>
    <p:extLst>
      <p:ext uri="{BB962C8B-B14F-4D97-AF65-F5344CB8AC3E}">
        <p14:creationId xmlns:p14="http://schemas.microsoft.com/office/powerpoint/2010/main" val="1601795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08B44-0E02-43A0-936C-45D1B7E2760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BEABBEC-6548-4F9E-A571-3A471696B5D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2B7CC7F-73A8-490A-83E3-91B9044669D1}"/>
              </a:ext>
            </a:extLst>
          </p:cNvPr>
          <p:cNvSpPr>
            <a:spLocks noGrp="1"/>
          </p:cNvSpPr>
          <p:nvPr>
            <p:ph type="dt" sz="half" idx="10"/>
          </p:nvPr>
        </p:nvSpPr>
        <p:spPr/>
        <p:txBody>
          <a:bodyPr/>
          <a:lstStyle/>
          <a:p>
            <a:fld id="{28B61A5E-558E-4EE9-86B8-54DB68666807}" type="datetimeFigureOut">
              <a:rPr lang="en-US" smtClean="0"/>
              <a:t>12/14/2020</a:t>
            </a:fld>
            <a:endParaRPr lang="en-US"/>
          </a:p>
        </p:txBody>
      </p:sp>
      <p:sp>
        <p:nvSpPr>
          <p:cNvPr id="5" name="Footer Placeholder 4">
            <a:extLst>
              <a:ext uri="{FF2B5EF4-FFF2-40B4-BE49-F238E27FC236}">
                <a16:creationId xmlns:a16="http://schemas.microsoft.com/office/drawing/2014/main" id="{04177185-6E3F-4E17-A1FA-06ED718CA1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FB695F-0397-420A-A558-587AE9A23676}"/>
              </a:ext>
            </a:extLst>
          </p:cNvPr>
          <p:cNvSpPr>
            <a:spLocks noGrp="1"/>
          </p:cNvSpPr>
          <p:nvPr>
            <p:ph type="sldNum" sz="quarter" idx="12"/>
          </p:nvPr>
        </p:nvSpPr>
        <p:spPr/>
        <p:txBody>
          <a:bodyPr/>
          <a:lstStyle/>
          <a:p>
            <a:fld id="{342368E9-6F8B-4D5A-AA81-371F57B614AE}" type="slidenum">
              <a:rPr lang="en-US" smtClean="0"/>
              <a:t>‹#›</a:t>
            </a:fld>
            <a:endParaRPr lang="en-US"/>
          </a:p>
        </p:txBody>
      </p:sp>
    </p:spTree>
    <p:extLst>
      <p:ext uri="{BB962C8B-B14F-4D97-AF65-F5344CB8AC3E}">
        <p14:creationId xmlns:p14="http://schemas.microsoft.com/office/powerpoint/2010/main" val="20910182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185618D-D778-498D-BDAF-68CA96E9CCD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C18BDFD-10F7-4B35-BC0D-0FFE6D1639B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A6AFA8-8C96-429F-AE26-71AF3E357830}"/>
              </a:ext>
            </a:extLst>
          </p:cNvPr>
          <p:cNvSpPr>
            <a:spLocks noGrp="1"/>
          </p:cNvSpPr>
          <p:nvPr>
            <p:ph type="dt" sz="half" idx="10"/>
          </p:nvPr>
        </p:nvSpPr>
        <p:spPr/>
        <p:txBody>
          <a:bodyPr/>
          <a:lstStyle/>
          <a:p>
            <a:fld id="{28B61A5E-558E-4EE9-86B8-54DB68666807}" type="datetimeFigureOut">
              <a:rPr lang="en-US" smtClean="0"/>
              <a:t>12/14/2020</a:t>
            </a:fld>
            <a:endParaRPr lang="en-US"/>
          </a:p>
        </p:txBody>
      </p:sp>
      <p:sp>
        <p:nvSpPr>
          <p:cNvPr id="5" name="Footer Placeholder 4">
            <a:extLst>
              <a:ext uri="{FF2B5EF4-FFF2-40B4-BE49-F238E27FC236}">
                <a16:creationId xmlns:a16="http://schemas.microsoft.com/office/drawing/2014/main" id="{3504DC8B-53AA-43B0-B146-0448EE5AD4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63B6ABE-A5FC-4825-B703-1E4A95F7A201}"/>
              </a:ext>
            </a:extLst>
          </p:cNvPr>
          <p:cNvSpPr>
            <a:spLocks noGrp="1"/>
          </p:cNvSpPr>
          <p:nvPr>
            <p:ph type="sldNum" sz="quarter" idx="12"/>
          </p:nvPr>
        </p:nvSpPr>
        <p:spPr/>
        <p:txBody>
          <a:bodyPr/>
          <a:lstStyle/>
          <a:p>
            <a:fld id="{342368E9-6F8B-4D5A-AA81-371F57B614AE}" type="slidenum">
              <a:rPr lang="en-US" smtClean="0"/>
              <a:t>‹#›</a:t>
            </a:fld>
            <a:endParaRPr lang="en-US"/>
          </a:p>
        </p:txBody>
      </p:sp>
    </p:spTree>
    <p:extLst>
      <p:ext uri="{BB962C8B-B14F-4D97-AF65-F5344CB8AC3E}">
        <p14:creationId xmlns:p14="http://schemas.microsoft.com/office/powerpoint/2010/main" val="2850160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A4FCF-F2DD-4961-AE1E-3A561FF79E7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7933930-360A-4E56-93B7-71D919A018F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AE1C563-4C0A-45BD-9C95-9872F055586D}"/>
              </a:ext>
            </a:extLst>
          </p:cNvPr>
          <p:cNvSpPr>
            <a:spLocks noGrp="1"/>
          </p:cNvSpPr>
          <p:nvPr>
            <p:ph type="dt" sz="half" idx="10"/>
          </p:nvPr>
        </p:nvSpPr>
        <p:spPr/>
        <p:txBody>
          <a:bodyPr/>
          <a:lstStyle/>
          <a:p>
            <a:fld id="{28B61A5E-558E-4EE9-86B8-54DB68666807}" type="datetimeFigureOut">
              <a:rPr lang="en-US" smtClean="0"/>
              <a:t>12/14/2020</a:t>
            </a:fld>
            <a:endParaRPr lang="en-US"/>
          </a:p>
        </p:txBody>
      </p:sp>
      <p:sp>
        <p:nvSpPr>
          <p:cNvPr id="5" name="Footer Placeholder 4">
            <a:extLst>
              <a:ext uri="{FF2B5EF4-FFF2-40B4-BE49-F238E27FC236}">
                <a16:creationId xmlns:a16="http://schemas.microsoft.com/office/drawing/2014/main" id="{AAAEE65D-5C84-4BA8-80F6-0FBE894BA7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652DFCC-9201-494F-ACD4-65007654B881}"/>
              </a:ext>
            </a:extLst>
          </p:cNvPr>
          <p:cNvSpPr>
            <a:spLocks noGrp="1"/>
          </p:cNvSpPr>
          <p:nvPr>
            <p:ph type="sldNum" sz="quarter" idx="12"/>
          </p:nvPr>
        </p:nvSpPr>
        <p:spPr/>
        <p:txBody>
          <a:bodyPr/>
          <a:lstStyle/>
          <a:p>
            <a:fld id="{342368E9-6F8B-4D5A-AA81-371F57B614AE}" type="slidenum">
              <a:rPr lang="en-US" smtClean="0"/>
              <a:t>‹#›</a:t>
            </a:fld>
            <a:endParaRPr lang="en-US"/>
          </a:p>
        </p:txBody>
      </p:sp>
    </p:spTree>
    <p:extLst>
      <p:ext uri="{BB962C8B-B14F-4D97-AF65-F5344CB8AC3E}">
        <p14:creationId xmlns:p14="http://schemas.microsoft.com/office/powerpoint/2010/main" val="36836449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1EE14C-C0EC-42A3-B1B5-162744449BB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94354DE-CB9E-48F2-B240-61B871CC9BA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DE7AD33-0E9C-4AFC-B613-00383A0679CC}"/>
              </a:ext>
            </a:extLst>
          </p:cNvPr>
          <p:cNvSpPr>
            <a:spLocks noGrp="1"/>
          </p:cNvSpPr>
          <p:nvPr>
            <p:ph type="dt" sz="half" idx="10"/>
          </p:nvPr>
        </p:nvSpPr>
        <p:spPr/>
        <p:txBody>
          <a:bodyPr/>
          <a:lstStyle/>
          <a:p>
            <a:fld id="{28B61A5E-558E-4EE9-86B8-54DB68666807}" type="datetimeFigureOut">
              <a:rPr lang="en-US" smtClean="0"/>
              <a:t>12/14/2020</a:t>
            </a:fld>
            <a:endParaRPr lang="en-US"/>
          </a:p>
        </p:txBody>
      </p:sp>
      <p:sp>
        <p:nvSpPr>
          <p:cNvPr id="5" name="Footer Placeholder 4">
            <a:extLst>
              <a:ext uri="{FF2B5EF4-FFF2-40B4-BE49-F238E27FC236}">
                <a16:creationId xmlns:a16="http://schemas.microsoft.com/office/drawing/2014/main" id="{5A974E5E-BB62-4CF6-BBAA-613DD9CB30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C9884F-6A51-4BEA-A3CA-E9FAB3775EF9}"/>
              </a:ext>
            </a:extLst>
          </p:cNvPr>
          <p:cNvSpPr>
            <a:spLocks noGrp="1"/>
          </p:cNvSpPr>
          <p:nvPr>
            <p:ph type="sldNum" sz="quarter" idx="12"/>
          </p:nvPr>
        </p:nvSpPr>
        <p:spPr/>
        <p:txBody>
          <a:bodyPr/>
          <a:lstStyle/>
          <a:p>
            <a:fld id="{342368E9-6F8B-4D5A-AA81-371F57B614AE}" type="slidenum">
              <a:rPr lang="en-US" smtClean="0"/>
              <a:t>‹#›</a:t>
            </a:fld>
            <a:endParaRPr lang="en-US"/>
          </a:p>
        </p:txBody>
      </p:sp>
    </p:spTree>
    <p:extLst>
      <p:ext uri="{BB962C8B-B14F-4D97-AF65-F5344CB8AC3E}">
        <p14:creationId xmlns:p14="http://schemas.microsoft.com/office/powerpoint/2010/main" val="31456361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DA2127-93FB-4554-9415-CAAAFAD620C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94CC501-2C66-4842-817A-47229D1F190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0252DF2-B77C-4C57-AB2B-650BA7FBC04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4E96E41-D767-45B5-A71D-D5BA3A12A64A}"/>
              </a:ext>
            </a:extLst>
          </p:cNvPr>
          <p:cNvSpPr>
            <a:spLocks noGrp="1"/>
          </p:cNvSpPr>
          <p:nvPr>
            <p:ph type="dt" sz="half" idx="10"/>
          </p:nvPr>
        </p:nvSpPr>
        <p:spPr/>
        <p:txBody>
          <a:bodyPr/>
          <a:lstStyle/>
          <a:p>
            <a:fld id="{28B61A5E-558E-4EE9-86B8-54DB68666807}" type="datetimeFigureOut">
              <a:rPr lang="en-US" smtClean="0"/>
              <a:t>12/14/2020</a:t>
            </a:fld>
            <a:endParaRPr lang="en-US"/>
          </a:p>
        </p:txBody>
      </p:sp>
      <p:sp>
        <p:nvSpPr>
          <p:cNvPr id="6" name="Footer Placeholder 5">
            <a:extLst>
              <a:ext uri="{FF2B5EF4-FFF2-40B4-BE49-F238E27FC236}">
                <a16:creationId xmlns:a16="http://schemas.microsoft.com/office/drawing/2014/main" id="{1224E492-426A-489B-90CD-13924E9DF9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62E5A29-3F45-4260-8304-2461B27F8496}"/>
              </a:ext>
            </a:extLst>
          </p:cNvPr>
          <p:cNvSpPr>
            <a:spLocks noGrp="1"/>
          </p:cNvSpPr>
          <p:nvPr>
            <p:ph type="sldNum" sz="quarter" idx="12"/>
          </p:nvPr>
        </p:nvSpPr>
        <p:spPr/>
        <p:txBody>
          <a:bodyPr/>
          <a:lstStyle/>
          <a:p>
            <a:fld id="{342368E9-6F8B-4D5A-AA81-371F57B614AE}" type="slidenum">
              <a:rPr lang="en-US" smtClean="0"/>
              <a:t>‹#›</a:t>
            </a:fld>
            <a:endParaRPr lang="en-US"/>
          </a:p>
        </p:txBody>
      </p:sp>
    </p:spTree>
    <p:extLst>
      <p:ext uri="{BB962C8B-B14F-4D97-AF65-F5344CB8AC3E}">
        <p14:creationId xmlns:p14="http://schemas.microsoft.com/office/powerpoint/2010/main" val="23323183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E9CDB-C0CB-4F34-B203-BDA919640ED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7A6C09D-AD7F-49E2-943C-6ECEAAB0B75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980E989-6857-4203-AD00-24591168784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E9EB5B2-66EB-4D0E-8A02-F5049C12972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053F365-CC02-4085-8CBB-D5A5BD8E341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8148B57-794D-4A4E-B334-364B1CD16169}"/>
              </a:ext>
            </a:extLst>
          </p:cNvPr>
          <p:cNvSpPr>
            <a:spLocks noGrp="1"/>
          </p:cNvSpPr>
          <p:nvPr>
            <p:ph type="dt" sz="half" idx="10"/>
          </p:nvPr>
        </p:nvSpPr>
        <p:spPr/>
        <p:txBody>
          <a:bodyPr/>
          <a:lstStyle/>
          <a:p>
            <a:fld id="{28B61A5E-558E-4EE9-86B8-54DB68666807}" type="datetimeFigureOut">
              <a:rPr lang="en-US" smtClean="0"/>
              <a:t>12/14/2020</a:t>
            </a:fld>
            <a:endParaRPr lang="en-US"/>
          </a:p>
        </p:txBody>
      </p:sp>
      <p:sp>
        <p:nvSpPr>
          <p:cNvPr id="8" name="Footer Placeholder 7">
            <a:extLst>
              <a:ext uri="{FF2B5EF4-FFF2-40B4-BE49-F238E27FC236}">
                <a16:creationId xmlns:a16="http://schemas.microsoft.com/office/drawing/2014/main" id="{43035CD0-E5B3-4498-A7D4-0955A0D8B34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AE92539-5851-4754-9644-7F13908BCDEA}"/>
              </a:ext>
            </a:extLst>
          </p:cNvPr>
          <p:cNvSpPr>
            <a:spLocks noGrp="1"/>
          </p:cNvSpPr>
          <p:nvPr>
            <p:ph type="sldNum" sz="quarter" idx="12"/>
          </p:nvPr>
        </p:nvSpPr>
        <p:spPr/>
        <p:txBody>
          <a:bodyPr/>
          <a:lstStyle/>
          <a:p>
            <a:fld id="{342368E9-6F8B-4D5A-AA81-371F57B614AE}" type="slidenum">
              <a:rPr lang="en-US" smtClean="0"/>
              <a:t>‹#›</a:t>
            </a:fld>
            <a:endParaRPr lang="en-US"/>
          </a:p>
        </p:txBody>
      </p:sp>
    </p:spTree>
    <p:extLst>
      <p:ext uri="{BB962C8B-B14F-4D97-AF65-F5344CB8AC3E}">
        <p14:creationId xmlns:p14="http://schemas.microsoft.com/office/powerpoint/2010/main" val="2333539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7F38DB-D511-4968-9F0A-260535FF414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5816A69-4D2A-40A8-8D3E-7896D217F6F0}"/>
              </a:ext>
            </a:extLst>
          </p:cNvPr>
          <p:cNvSpPr>
            <a:spLocks noGrp="1"/>
          </p:cNvSpPr>
          <p:nvPr>
            <p:ph type="dt" sz="half" idx="10"/>
          </p:nvPr>
        </p:nvSpPr>
        <p:spPr/>
        <p:txBody>
          <a:bodyPr/>
          <a:lstStyle/>
          <a:p>
            <a:fld id="{28B61A5E-558E-4EE9-86B8-54DB68666807}" type="datetimeFigureOut">
              <a:rPr lang="en-US" smtClean="0"/>
              <a:t>12/14/2020</a:t>
            </a:fld>
            <a:endParaRPr lang="en-US"/>
          </a:p>
        </p:txBody>
      </p:sp>
      <p:sp>
        <p:nvSpPr>
          <p:cNvPr id="4" name="Footer Placeholder 3">
            <a:extLst>
              <a:ext uri="{FF2B5EF4-FFF2-40B4-BE49-F238E27FC236}">
                <a16:creationId xmlns:a16="http://schemas.microsoft.com/office/drawing/2014/main" id="{478C8928-8351-4CDD-A430-6E58F0853BB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E81D921-2B9B-4BB0-A18C-9057CA205BF1}"/>
              </a:ext>
            </a:extLst>
          </p:cNvPr>
          <p:cNvSpPr>
            <a:spLocks noGrp="1"/>
          </p:cNvSpPr>
          <p:nvPr>
            <p:ph type="sldNum" sz="quarter" idx="12"/>
          </p:nvPr>
        </p:nvSpPr>
        <p:spPr/>
        <p:txBody>
          <a:bodyPr/>
          <a:lstStyle/>
          <a:p>
            <a:fld id="{342368E9-6F8B-4D5A-AA81-371F57B614AE}" type="slidenum">
              <a:rPr lang="en-US" smtClean="0"/>
              <a:t>‹#›</a:t>
            </a:fld>
            <a:endParaRPr lang="en-US"/>
          </a:p>
        </p:txBody>
      </p:sp>
    </p:spTree>
    <p:extLst>
      <p:ext uri="{BB962C8B-B14F-4D97-AF65-F5344CB8AC3E}">
        <p14:creationId xmlns:p14="http://schemas.microsoft.com/office/powerpoint/2010/main" val="155540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B513534-224D-4DFA-9621-EE054ED6236D}"/>
              </a:ext>
            </a:extLst>
          </p:cNvPr>
          <p:cNvSpPr>
            <a:spLocks noGrp="1"/>
          </p:cNvSpPr>
          <p:nvPr>
            <p:ph type="dt" sz="half" idx="10"/>
          </p:nvPr>
        </p:nvSpPr>
        <p:spPr/>
        <p:txBody>
          <a:bodyPr/>
          <a:lstStyle/>
          <a:p>
            <a:fld id="{28B61A5E-558E-4EE9-86B8-54DB68666807}" type="datetimeFigureOut">
              <a:rPr lang="en-US" smtClean="0"/>
              <a:t>12/14/2020</a:t>
            </a:fld>
            <a:endParaRPr lang="en-US"/>
          </a:p>
        </p:txBody>
      </p:sp>
      <p:sp>
        <p:nvSpPr>
          <p:cNvPr id="3" name="Footer Placeholder 2">
            <a:extLst>
              <a:ext uri="{FF2B5EF4-FFF2-40B4-BE49-F238E27FC236}">
                <a16:creationId xmlns:a16="http://schemas.microsoft.com/office/drawing/2014/main" id="{C4793614-02EA-4124-8542-D6B01CBA928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96C4CA4-C3C2-4BF9-B98E-45BE9ABC1D64}"/>
              </a:ext>
            </a:extLst>
          </p:cNvPr>
          <p:cNvSpPr>
            <a:spLocks noGrp="1"/>
          </p:cNvSpPr>
          <p:nvPr>
            <p:ph type="sldNum" sz="quarter" idx="12"/>
          </p:nvPr>
        </p:nvSpPr>
        <p:spPr/>
        <p:txBody>
          <a:bodyPr/>
          <a:lstStyle/>
          <a:p>
            <a:fld id="{342368E9-6F8B-4D5A-AA81-371F57B614AE}" type="slidenum">
              <a:rPr lang="en-US" smtClean="0"/>
              <a:t>‹#›</a:t>
            </a:fld>
            <a:endParaRPr lang="en-US"/>
          </a:p>
        </p:txBody>
      </p:sp>
    </p:spTree>
    <p:extLst>
      <p:ext uri="{BB962C8B-B14F-4D97-AF65-F5344CB8AC3E}">
        <p14:creationId xmlns:p14="http://schemas.microsoft.com/office/powerpoint/2010/main" val="3566665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C0398B-271A-4C03-ABA0-1D66DA0CA21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CEC0255-60E1-40CD-945E-E8F5A850432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3B6DFEF-4E37-47B2-88D5-A8DE1050F9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08CEAA7-4656-4E81-9BE1-F7A4074CB909}"/>
              </a:ext>
            </a:extLst>
          </p:cNvPr>
          <p:cNvSpPr>
            <a:spLocks noGrp="1"/>
          </p:cNvSpPr>
          <p:nvPr>
            <p:ph type="dt" sz="half" idx="10"/>
          </p:nvPr>
        </p:nvSpPr>
        <p:spPr/>
        <p:txBody>
          <a:bodyPr/>
          <a:lstStyle/>
          <a:p>
            <a:fld id="{28B61A5E-558E-4EE9-86B8-54DB68666807}" type="datetimeFigureOut">
              <a:rPr lang="en-US" smtClean="0"/>
              <a:t>12/14/2020</a:t>
            </a:fld>
            <a:endParaRPr lang="en-US"/>
          </a:p>
        </p:txBody>
      </p:sp>
      <p:sp>
        <p:nvSpPr>
          <p:cNvPr id="6" name="Footer Placeholder 5">
            <a:extLst>
              <a:ext uri="{FF2B5EF4-FFF2-40B4-BE49-F238E27FC236}">
                <a16:creationId xmlns:a16="http://schemas.microsoft.com/office/drawing/2014/main" id="{731097DE-3398-4327-AC70-5F926C348D6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CC45A77-0E1C-4D74-BE46-405F696D129C}"/>
              </a:ext>
            </a:extLst>
          </p:cNvPr>
          <p:cNvSpPr>
            <a:spLocks noGrp="1"/>
          </p:cNvSpPr>
          <p:nvPr>
            <p:ph type="sldNum" sz="quarter" idx="12"/>
          </p:nvPr>
        </p:nvSpPr>
        <p:spPr/>
        <p:txBody>
          <a:bodyPr/>
          <a:lstStyle/>
          <a:p>
            <a:fld id="{342368E9-6F8B-4D5A-AA81-371F57B614AE}" type="slidenum">
              <a:rPr lang="en-US" smtClean="0"/>
              <a:t>‹#›</a:t>
            </a:fld>
            <a:endParaRPr lang="en-US"/>
          </a:p>
        </p:txBody>
      </p:sp>
    </p:spTree>
    <p:extLst>
      <p:ext uri="{BB962C8B-B14F-4D97-AF65-F5344CB8AC3E}">
        <p14:creationId xmlns:p14="http://schemas.microsoft.com/office/powerpoint/2010/main" val="18061746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66CF4-A175-42C7-8308-66BA231C809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EA1782C-D3A0-4B1E-A934-D6F767C5074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18D0627-0EB0-4E21-957A-A7C87BED1D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7D14EBC-72F5-4850-A376-58964DFF9720}"/>
              </a:ext>
            </a:extLst>
          </p:cNvPr>
          <p:cNvSpPr>
            <a:spLocks noGrp="1"/>
          </p:cNvSpPr>
          <p:nvPr>
            <p:ph type="dt" sz="half" idx="10"/>
          </p:nvPr>
        </p:nvSpPr>
        <p:spPr/>
        <p:txBody>
          <a:bodyPr/>
          <a:lstStyle/>
          <a:p>
            <a:fld id="{28B61A5E-558E-4EE9-86B8-54DB68666807}" type="datetimeFigureOut">
              <a:rPr lang="en-US" smtClean="0"/>
              <a:t>12/14/2020</a:t>
            </a:fld>
            <a:endParaRPr lang="en-US"/>
          </a:p>
        </p:txBody>
      </p:sp>
      <p:sp>
        <p:nvSpPr>
          <p:cNvPr id="6" name="Footer Placeholder 5">
            <a:extLst>
              <a:ext uri="{FF2B5EF4-FFF2-40B4-BE49-F238E27FC236}">
                <a16:creationId xmlns:a16="http://schemas.microsoft.com/office/drawing/2014/main" id="{1A3BA748-DDD9-4916-B62F-933CA01E2F0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99E05C4-5B65-4CA8-A744-331914E95A8A}"/>
              </a:ext>
            </a:extLst>
          </p:cNvPr>
          <p:cNvSpPr>
            <a:spLocks noGrp="1"/>
          </p:cNvSpPr>
          <p:nvPr>
            <p:ph type="sldNum" sz="quarter" idx="12"/>
          </p:nvPr>
        </p:nvSpPr>
        <p:spPr/>
        <p:txBody>
          <a:bodyPr/>
          <a:lstStyle/>
          <a:p>
            <a:fld id="{342368E9-6F8B-4D5A-AA81-371F57B614AE}" type="slidenum">
              <a:rPr lang="en-US" smtClean="0"/>
              <a:t>‹#›</a:t>
            </a:fld>
            <a:endParaRPr lang="en-US"/>
          </a:p>
        </p:txBody>
      </p:sp>
    </p:spTree>
    <p:extLst>
      <p:ext uri="{BB962C8B-B14F-4D97-AF65-F5344CB8AC3E}">
        <p14:creationId xmlns:p14="http://schemas.microsoft.com/office/powerpoint/2010/main" val="23551178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D6AA3B7-61D2-410F-8F6C-F9292E711D2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A39AD88-0161-4846-B508-A0F1A1A8864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C6A87A-E7CA-49EE-89D9-A81972556C0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B61A5E-558E-4EE9-86B8-54DB68666807}" type="datetimeFigureOut">
              <a:rPr lang="en-US" smtClean="0"/>
              <a:t>12/14/2020</a:t>
            </a:fld>
            <a:endParaRPr lang="en-US"/>
          </a:p>
        </p:txBody>
      </p:sp>
      <p:sp>
        <p:nvSpPr>
          <p:cNvPr id="5" name="Footer Placeholder 4">
            <a:extLst>
              <a:ext uri="{FF2B5EF4-FFF2-40B4-BE49-F238E27FC236}">
                <a16:creationId xmlns:a16="http://schemas.microsoft.com/office/drawing/2014/main" id="{61B8454A-DD03-43AC-837C-80488833F46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0F4C347-25E3-4578-9FFB-F26CC76947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2368E9-6F8B-4D5A-AA81-371F57B614AE}" type="slidenum">
              <a:rPr lang="en-US" smtClean="0"/>
              <a:t>‹#›</a:t>
            </a:fld>
            <a:endParaRPr lang="en-US"/>
          </a:p>
        </p:txBody>
      </p:sp>
    </p:spTree>
    <p:extLst>
      <p:ext uri="{BB962C8B-B14F-4D97-AF65-F5344CB8AC3E}">
        <p14:creationId xmlns:p14="http://schemas.microsoft.com/office/powerpoint/2010/main" val="24787990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Triangle 11">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ACF2BD10-0EAD-49A3-AD11-F2958A87280B}"/>
              </a:ext>
            </a:extLst>
          </p:cNvPr>
          <p:cNvSpPr>
            <a:spLocks noGrp="1"/>
          </p:cNvSpPr>
          <p:nvPr>
            <p:ph type="title"/>
          </p:nvPr>
        </p:nvSpPr>
        <p:spPr>
          <a:xfrm>
            <a:off x="1075767" y="1188637"/>
            <a:ext cx="2988234" cy="4480726"/>
          </a:xfrm>
        </p:spPr>
        <p:txBody>
          <a:bodyPr>
            <a:normAutofit/>
          </a:bodyPr>
          <a:lstStyle/>
          <a:p>
            <a:pPr algn="r"/>
            <a:r>
              <a:rPr lang="en-US" sz="5600" b="1" u="sng"/>
              <a:t>Bellringer</a:t>
            </a:r>
          </a:p>
        </p:txBody>
      </p:sp>
      <p:cxnSp>
        <p:nvCxnSpPr>
          <p:cNvPr id="16" name="Straight Connector 15">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5" name="Content Placeholder 4">
            <a:extLst>
              <a:ext uri="{FF2B5EF4-FFF2-40B4-BE49-F238E27FC236}">
                <a16:creationId xmlns:a16="http://schemas.microsoft.com/office/drawing/2014/main" id="{ADF8F280-29BC-4AA3-B9BF-5C7D0D27FAF4}"/>
              </a:ext>
            </a:extLst>
          </p:cNvPr>
          <p:cNvSpPr>
            <a:spLocks noGrp="1"/>
          </p:cNvSpPr>
          <p:nvPr>
            <p:ph idx="1"/>
          </p:nvPr>
        </p:nvSpPr>
        <p:spPr>
          <a:xfrm>
            <a:off x="5255260" y="979714"/>
            <a:ext cx="5195026" cy="5029200"/>
          </a:xfrm>
        </p:spPr>
        <p:txBody>
          <a:bodyPr anchor="ctr">
            <a:noAutofit/>
          </a:bodyPr>
          <a:lstStyle/>
          <a:p>
            <a:r>
              <a:rPr lang="en-US" dirty="0"/>
              <a:t>What is survivor guilt? </a:t>
            </a:r>
          </a:p>
          <a:p>
            <a:pPr lvl="1"/>
            <a:r>
              <a:rPr lang="en-US" sz="2800" dirty="0"/>
              <a:t>Write down two things you have learned about survivor guilt after reading “The Seventh Man,” “The Moral Logic of Survivor Guilt,” and “The Most Dangerous Game.”</a:t>
            </a:r>
          </a:p>
          <a:p>
            <a:pPr lvl="2"/>
            <a:r>
              <a:rPr lang="en-US" sz="2800" dirty="0"/>
              <a:t>When answering this, consider this question: How does survivor guilt affect the survivors?</a:t>
            </a:r>
          </a:p>
          <a:p>
            <a:pPr lvl="2"/>
            <a:endParaRPr lang="en-US" sz="1050" dirty="0"/>
          </a:p>
          <a:p>
            <a:r>
              <a:rPr lang="en-US" dirty="0"/>
              <a:t>Let’s discuss!</a:t>
            </a:r>
          </a:p>
        </p:txBody>
      </p:sp>
    </p:spTree>
    <p:extLst>
      <p:ext uri="{BB962C8B-B14F-4D97-AF65-F5344CB8AC3E}">
        <p14:creationId xmlns:p14="http://schemas.microsoft.com/office/powerpoint/2010/main" val="4102417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D75005C-91D6-4C77-9139-7DB1024984AF}"/>
              </a:ext>
            </a:extLst>
          </p:cNvPr>
          <p:cNvSpPr>
            <a:spLocks noGrp="1"/>
          </p:cNvSpPr>
          <p:nvPr>
            <p:ph idx="1"/>
          </p:nvPr>
        </p:nvSpPr>
        <p:spPr>
          <a:xfrm>
            <a:off x="838200" y="473529"/>
            <a:ext cx="10515600" cy="5703434"/>
          </a:xfrm>
        </p:spPr>
        <p:txBody>
          <a:bodyPr>
            <a:normAutofit fontScale="85000" lnSpcReduction="20000"/>
          </a:bodyPr>
          <a:lstStyle/>
          <a:p>
            <a:pPr marL="0" indent="0">
              <a:buNone/>
            </a:pPr>
            <a:r>
              <a:rPr lang="en-US" sz="3600" dirty="0"/>
              <a:t>	Some people willingly put themselves in life-and-death situations. Mountain climbers and base jumpers knowingly face danger, and they usually walk away safely. However, when things don’t turn out well, a lost climber or an injured base jumper may need help. The police, fire department, rescue workers, and medical teams do their best to save an adventurer’s life. These efforts can cost a lot of money. The adventurer should be the one to foot the bill. </a:t>
            </a:r>
          </a:p>
          <a:p>
            <a:pPr marL="0" indent="0">
              <a:buNone/>
            </a:pPr>
            <a:r>
              <a:rPr lang="en-US" sz="3600" dirty="0"/>
              <a:t>	Two big news stories of 2014 involved rescue missions. In one, a family of four called for help when their child became ill. They were on a sailboat 900 miles off the coast of Mexico. Their rescue involved the U.S. Navy, the Coast Guard, and the California Air National Guard. In another news story, a caver in Germany was nearly 4,000 feet underground when he was hit by a falling rock. It took rescue teams 11 days to get him safely back to the surface.</a:t>
            </a:r>
          </a:p>
        </p:txBody>
      </p:sp>
    </p:spTree>
    <p:extLst>
      <p:ext uri="{BB962C8B-B14F-4D97-AF65-F5344CB8AC3E}">
        <p14:creationId xmlns:p14="http://schemas.microsoft.com/office/powerpoint/2010/main" val="20096200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7879C3B-A5D6-46C5-9032-48CFB425224B}"/>
              </a:ext>
            </a:extLst>
          </p:cNvPr>
          <p:cNvSpPr>
            <a:spLocks noGrp="1"/>
          </p:cNvSpPr>
          <p:nvPr>
            <p:ph idx="1"/>
          </p:nvPr>
        </p:nvSpPr>
        <p:spPr>
          <a:xfrm>
            <a:off x="838200" y="538843"/>
            <a:ext cx="10515600" cy="5638120"/>
          </a:xfrm>
        </p:spPr>
        <p:txBody>
          <a:bodyPr>
            <a:normAutofit fontScale="85000" lnSpcReduction="10000"/>
          </a:bodyPr>
          <a:lstStyle/>
          <a:p>
            <a:pPr marL="0" indent="0">
              <a:buNone/>
            </a:pPr>
            <a:r>
              <a:rPr lang="en-US" sz="3200" dirty="0"/>
              <a:t>	It is easy to argue that people should be stopped from putting themselves in danger. However, this would be impossible to enforce. Usually, when people need to be rescued, it is because something unexpected happened. In 2012, millions of people hiked, climbed, and boated in national parks, but only 2,876 needed help. More than 1,600 of those emergencies may have been caused by risky decisions. Someone has to pay for those rescues. The rescue of the family stranded at sea cost $663,000. That figure does not include pay for the rescue workers. Getting the caver safely to the surface involved 728 people. </a:t>
            </a:r>
          </a:p>
          <a:p>
            <a:pPr marL="0" indent="0">
              <a:buNone/>
            </a:pPr>
            <a:r>
              <a:rPr lang="en-US" sz="3200" dirty="0"/>
              <a:t>	Some people wind up in trouble because of bad luck, but others make dangerous choices. We need to treat these two groups differently. People who take extreme risks should pay for their rescue operation. Some states have passed laws to reflect this belief. In New Hampshire, for example, hikers who get lost or injured because of reckless behavior can be billed for rescue services.</a:t>
            </a:r>
          </a:p>
        </p:txBody>
      </p:sp>
    </p:spTree>
    <p:extLst>
      <p:ext uri="{BB962C8B-B14F-4D97-AF65-F5344CB8AC3E}">
        <p14:creationId xmlns:p14="http://schemas.microsoft.com/office/powerpoint/2010/main" val="28243020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3244406-99AA-4E71-B1B4-746BC2B4A6B5}"/>
              </a:ext>
            </a:extLst>
          </p:cNvPr>
          <p:cNvSpPr>
            <a:spLocks noGrp="1"/>
          </p:cNvSpPr>
          <p:nvPr>
            <p:ph idx="1"/>
          </p:nvPr>
        </p:nvSpPr>
        <p:spPr>
          <a:xfrm>
            <a:off x="838200" y="555171"/>
            <a:ext cx="10515600" cy="5621792"/>
          </a:xfrm>
        </p:spPr>
        <p:txBody>
          <a:bodyPr>
            <a:normAutofit fontScale="85000" lnSpcReduction="10000"/>
          </a:bodyPr>
          <a:lstStyle/>
          <a:p>
            <a:pPr marL="0" indent="0">
              <a:buNone/>
            </a:pPr>
            <a:r>
              <a:rPr lang="en-US" sz="3200" dirty="0"/>
              <a:t>	Not everyone agrees that people should be responsible for the costs of their rescue. Howard Paul, a spokesman for the National Association for Search and Rescue, says, “We know that when people believe that they are going to receive a large bill for an SAR mission, they delay a call for help or they refuse to call for help.” He can list many examples of people making their problems worse by not calling for help because they are worried about the cost. And a second lieutenant in the California Air National Guard who helped rescue the family at sea put it this way: “We’re out there to save lives. You can’t put a price on that.” </a:t>
            </a:r>
          </a:p>
          <a:p>
            <a:pPr marL="0" indent="0">
              <a:buNone/>
            </a:pPr>
            <a:r>
              <a:rPr lang="en-US" sz="3200" dirty="0"/>
              <a:t>	However, arguments against charging for rescue miss an important point. Many rescue workers have lost their own lives saving others. In addition, the idea of holding people responsible is not to stop rescuing them. It’s to discourage them from behaving in foolish and dangerous ways. That can only be a good thing! </a:t>
            </a:r>
          </a:p>
          <a:p>
            <a:pPr marL="0" indent="0">
              <a:buNone/>
            </a:pPr>
            <a:r>
              <a:rPr lang="en-US" sz="3200" dirty="0"/>
              <a:t>	In the end, taxpayers cover the cost of rescue for those who put themselves at risk. Maybe there are better uses for our money.</a:t>
            </a:r>
          </a:p>
        </p:txBody>
      </p:sp>
    </p:spTree>
    <p:extLst>
      <p:ext uri="{BB962C8B-B14F-4D97-AF65-F5344CB8AC3E}">
        <p14:creationId xmlns:p14="http://schemas.microsoft.com/office/powerpoint/2010/main" val="38599581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EAA26C-4088-46F3-9FA4-9B17EAD64C9A}"/>
              </a:ext>
            </a:extLst>
          </p:cNvPr>
          <p:cNvSpPr>
            <a:spLocks noGrp="1"/>
          </p:cNvSpPr>
          <p:nvPr>
            <p:ph type="title"/>
          </p:nvPr>
        </p:nvSpPr>
        <p:spPr/>
        <p:txBody>
          <a:bodyPr/>
          <a:lstStyle/>
          <a:p>
            <a:r>
              <a:rPr lang="en-US" dirty="0"/>
              <a:t>Reminder of What We Looked For</a:t>
            </a:r>
          </a:p>
        </p:txBody>
      </p:sp>
      <p:sp>
        <p:nvSpPr>
          <p:cNvPr id="3" name="Content Placeholder 2">
            <a:extLst>
              <a:ext uri="{FF2B5EF4-FFF2-40B4-BE49-F238E27FC236}">
                <a16:creationId xmlns:a16="http://schemas.microsoft.com/office/drawing/2014/main" id="{6930622F-632E-4D51-A326-D17298CBFCD3}"/>
              </a:ext>
            </a:extLst>
          </p:cNvPr>
          <p:cNvSpPr>
            <a:spLocks noGrp="1"/>
          </p:cNvSpPr>
          <p:nvPr>
            <p:ph idx="1"/>
          </p:nvPr>
        </p:nvSpPr>
        <p:spPr/>
        <p:txBody>
          <a:bodyPr>
            <a:normAutofit fontScale="92500"/>
          </a:bodyPr>
          <a:lstStyle/>
          <a:p>
            <a:r>
              <a:rPr lang="en-US" sz="2400" b="1" u="sng" dirty="0">
                <a:highlight>
                  <a:srgbClr val="FFFF00"/>
                </a:highlight>
              </a:rPr>
              <a:t>Claim</a:t>
            </a:r>
            <a:r>
              <a:rPr lang="en-US" sz="2400" dirty="0">
                <a:highlight>
                  <a:srgbClr val="FFFF00"/>
                </a:highlight>
              </a:rPr>
              <a:t> - an assertion of the truth of something, typically one that can be disputed</a:t>
            </a:r>
          </a:p>
          <a:p>
            <a:pPr lvl="1"/>
            <a:r>
              <a:rPr lang="en-US" sz="2200" b="1" u="sng" dirty="0"/>
              <a:t>Ex</a:t>
            </a:r>
            <a:r>
              <a:rPr lang="en-US" sz="2200" dirty="0"/>
              <a:t>: Sometimes short, skinny people get better jobs than big, buff people. </a:t>
            </a:r>
          </a:p>
          <a:p>
            <a:r>
              <a:rPr lang="en-US" sz="2400" b="1" u="sng" dirty="0">
                <a:highlight>
                  <a:srgbClr val="00FF00"/>
                </a:highlight>
              </a:rPr>
              <a:t>Counterclaims</a:t>
            </a:r>
            <a:r>
              <a:rPr lang="en-US" sz="2400" dirty="0">
                <a:highlight>
                  <a:srgbClr val="00FF00"/>
                </a:highlight>
              </a:rPr>
              <a:t> - A claim made to offset another claim. An argument opposing the claim. </a:t>
            </a:r>
          </a:p>
          <a:p>
            <a:pPr lvl="1"/>
            <a:r>
              <a:rPr lang="en-US" sz="2200" b="1" u="sng" dirty="0"/>
              <a:t>Ex</a:t>
            </a:r>
            <a:r>
              <a:rPr lang="en-US" sz="2200" dirty="0"/>
              <a:t>: Short people are not strong enough to get a good job.</a:t>
            </a:r>
          </a:p>
          <a:p>
            <a:r>
              <a:rPr lang="en-US" sz="2400" b="1" u="sng" dirty="0">
                <a:highlight>
                  <a:srgbClr val="00FFFF"/>
                </a:highlight>
              </a:rPr>
              <a:t>Reasons</a:t>
            </a:r>
            <a:r>
              <a:rPr lang="en-US" sz="2400" dirty="0">
                <a:highlight>
                  <a:srgbClr val="00FFFF"/>
                </a:highlight>
              </a:rPr>
              <a:t> – Reasoning for the claim</a:t>
            </a:r>
          </a:p>
          <a:p>
            <a:pPr lvl="1"/>
            <a:r>
              <a:rPr lang="en-US" sz="2200" b="1" u="sng" dirty="0"/>
              <a:t>Ex</a:t>
            </a:r>
            <a:r>
              <a:rPr lang="en-US" sz="2200" dirty="0"/>
              <a:t>: Since short, skinny people often times do not have much physical strength, they spend much of their time building their intellectual strength and become much smarter than their big, buff enemies.</a:t>
            </a:r>
          </a:p>
          <a:p>
            <a:r>
              <a:rPr lang="en-US" sz="2400" b="1" u="sng" dirty="0">
                <a:highlight>
                  <a:srgbClr val="FF00FF"/>
                </a:highlight>
              </a:rPr>
              <a:t>Evidence</a:t>
            </a:r>
            <a:r>
              <a:rPr lang="en-US" sz="2400" dirty="0">
                <a:highlight>
                  <a:srgbClr val="FF00FF"/>
                </a:highlight>
              </a:rPr>
              <a:t> – Proof that a claim is true</a:t>
            </a:r>
          </a:p>
          <a:p>
            <a:pPr lvl="1"/>
            <a:r>
              <a:rPr lang="en-US" sz="2200" b="1" u="sng" dirty="0"/>
              <a:t>Ex</a:t>
            </a:r>
            <a:r>
              <a:rPr lang="en-US" sz="2200" dirty="0"/>
              <a:t>: Mr. Schnell is the shortest male I know, but he is a teacher with 4 degrees (2 undergrad and 2 master’s). He has a better job than most of his giant classmates from grade school.</a:t>
            </a:r>
          </a:p>
          <a:p>
            <a:r>
              <a:rPr lang="en-US" sz="2400" b="1" u="sng" dirty="0">
                <a:highlight>
                  <a:srgbClr val="C0C0C0"/>
                </a:highlight>
              </a:rPr>
              <a:t>Concluding Statement </a:t>
            </a:r>
            <a:r>
              <a:rPr lang="en-US" sz="2400" dirty="0">
                <a:highlight>
                  <a:srgbClr val="C0C0C0"/>
                </a:highlight>
              </a:rPr>
              <a:t>– an author’s final thoughts on the issue at hand.</a:t>
            </a:r>
          </a:p>
        </p:txBody>
      </p:sp>
    </p:spTree>
    <p:extLst>
      <p:ext uri="{BB962C8B-B14F-4D97-AF65-F5344CB8AC3E}">
        <p14:creationId xmlns:p14="http://schemas.microsoft.com/office/powerpoint/2010/main" val="22032473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D75005C-91D6-4C77-9139-7DB1024984AF}"/>
              </a:ext>
            </a:extLst>
          </p:cNvPr>
          <p:cNvSpPr>
            <a:spLocks noGrp="1"/>
          </p:cNvSpPr>
          <p:nvPr>
            <p:ph idx="1"/>
          </p:nvPr>
        </p:nvSpPr>
        <p:spPr>
          <a:xfrm>
            <a:off x="838200" y="473529"/>
            <a:ext cx="10515600" cy="5703434"/>
          </a:xfrm>
        </p:spPr>
        <p:txBody>
          <a:bodyPr>
            <a:normAutofit fontScale="85000" lnSpcReduction="20000"/>
          </a:bodyPr>
          <a:lstStyle/>
          <a:p>
            <a:pPr marL="0" indent="0">
              <a:buNone/>
            </a:pPr>
            <a:r>
              <a:rPr lang="en-US" sz="3600" dirty="0"/>
              <a:t>	Some people willingly put themselves in life-and-death situations. Mountain climbers and base jumpers knowingly face danger, and they usually walk away safely. However, when things don’t turn out well, a lost climber or an injured base jumper may need help. The police, fire department, rescue workers, and medical teams do their best to save an adventurer’s life. These efforts can cost a lot of money. </a:t>
            </a:r>
            <a:r>
              <a:rPr lang="en-US" sz="3600" dirty="0">
                <a:highlight>
                  <a:srgbClr val="FFFF00"/>
                </a:highlight>
              </a:rPr>
              <a:t>The adventurer should be the one to foot the bill. </a:t>
            </a:r>
          </a:p>
          <a:p>
            <a:pPr marL="0" indent="0">
              <a:buNone/>
            </a:pPr>
            <a:r>
              <a:rPr lang="en-US" sz="3600" dirty="0"/>
              <a:t>	Two big news stories of 2014 involved rescue missions. In one, a family of four called for help when their child became ill. They were on a sailboat 900 miles off the coast of Mexico. Their rescue involved the U.S. Navy, the Coast Guard, and the California Air National Guard. In another news story, a caver in Germany was nearly 4,000 feet underground when he was hit by a falling rock. It took rescue teams 11 days to get him safely back to the surface.</a:t>
            </a:r>
          </a:p>
        </p:txBody>
      </p:sp>
    </p:spTree>
    <p:extLst>
      <p:ext uri="{BB962C8B-B14F-4D97-AF65-F5344CB8AC3E}">
        <p14:creationId xmlns:p14="http://schemas.microsoft.com/office/powerpoint/2010/main" val="42944391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7879C3B-A5D6-46C5-9032-48CFB425224B}"/>
              </a:ext>
            </a:extLst>
          </p:cNvPr>
          <p:cNvSpPr>
            <a:spLocks noGrp="1"/>
          </p:cNvSpPr>
          <p:nvPr>
            <p:ph idx="1"/>
          </p:nvPr>
        </p:nvSpPr>
        <p:spPr>
          <a:xfrm>
            <a:off x="838200" y="538843"/>
            <a:ext cx="10515600" cy="5638120"/>
          </a:xfrm>
        </p:spPr>
        <p:txBody>
          <a:bodyPr>
            <a:normAutofit fontScale="85000" lnSpcReduction="10000"/>
          </a:bodyPr>
          <a:lstStyle/>
          <a:p>
            <a:pPr marL="0" indent="0">
              <a:buNone/>
            </a:pPr>
            <a:r>
              <a:rPr lang="en-US" sz="3200" dirty="0"/>
              <a:t>	</a:t>
            </a:r>
            <a:r>
              <a:rPr lang="en-US" sz="3200" dirty="0">
                <a:highlight>
                  <a:srgbClr val="00FFFF"/>
                </a:highlight>
              </a:rPr>
              <a:t>It is easy to argue that people should be stopped from putting themselves in danger. However, this would be impossible to enforce. </a:t>
            </a:r>
            <a:r>
              <a:rPr lang="en-US" sz="3200" dirty="0"/>
              <a:t>Usually, when people need to be rescued, it is because something unexpected happened. </a:t>
            </a:r>
            <a:r>
              <a:rPr lang="en-US" sz="3200" dirty="0">
                <a:highlight>
                  <a:srgbClr val="FF00FF"/>
                </a:highlight>
              </a:rPr>
              <a:t>In 2012, millions of people hiked, climbed, and boated in national parks, but only 2,876 needed help. More than 1,600 of those emergencies may have been caused by risky decisions. </a:t>
            </a:r>
            <a:r>
              <a:rPr lang="en-US" sz="3200" dirty="0">
                <a:highlight>
                  <a:srgbClr val="00FFFF"/>
                </a:highlight>
              </a:rPr>
              <a:t>Someone has to pay for those rescues. </a:t>
            </a:r>
            <a:r>
              <a:rPr lang="en-US" sz="3200" dirty="0">
                <a:highlight>
                  <a:srgbClr val="FF00FF"/>
                </a:highlight>
              </a:rPr>
              <a:t>The rescue of the family stranded at sea cost $663,000. That figure does not include pay for the rescue workers. Getting the caver safely to the surface involved 728 people. </a:t>
            </a:r>
          </a:p>
          <a:p>
            <a:pPr marL="0" indent="0">
              <a:buNone/>
            </a:pPr>
            <a:r>
              <a:rPr lang="en-US" sz="3200" dirty="0"/>
              <a:t>	Some people wind up in trouble because of bad luck, but others make dangerous choices. </a:t>
            </a:r>
            <a:r>
              <a:rPr lang="en-US" sz="3200" dirty="0">
                <a:highlight>
                  <a:srgbClr val="FFFF00"/>
                </a:highlight>
              </a:rPr>
              <a:t>We need to treat these two groups differently. People who take extreme risks should pay for their rescue operation. </a:t>
            </a:r>
            <a:r>
              <a:rPr lang="en-US" sz="3200" dirty="0"/>
              <a:t>Some states have passed laws to reflect this belief. In New Hampshire, for example, hikers who get lost or injured because of reckless behavior can be billed for rescue services.</a:t>
            </a:r>
          </a:p>
        </p:txBody>
      </p:sp>
    </p:spTree>
    <p:extLst>
      <p:ext uri="{BB962C8B-B14F-4D97-AF65-F5344CB8AC3E}">
        <p14:creationId xmlns:p14="http://schemas.microsoft.com/office/powerpoint/2010/main" val="17075606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3244406-99AA-4E71-B1B4-746BC2B4A6B5}"/>
              </a:ext>
            </a:extLst>
          </p:cNvPr>
          <p:cNvSpPr>
            <a:spLocks noGrp="1"/>
          </p:cNvSpPr>
          <p:nvPr>
            <p:ph idx="1"/>
          </p:nvPr>
        </p:nvSpPr>
        <p:spPr>
          <a:xfrm>
            <a:off x="838200" y="555171"/>
            <a:ext cx="10515600" cy="5621792"/>
          </a:xfrm>
        </p:spPr>
        <p:txBody>
          <a:bodyPr>
            <a:normAutofit fontScale="85000" lnSpcReduction="10000"/>
          </a:bodyPr>
          <a:lstStyle/>
          <a:p>
            <a:pPr marL="0" indent="0">
              <a:buNone/>
            </a:pPr>
            <a:r>
              <a:rPr lang="en-US" sz="3200" dirty="0"/>
              <a:t>	</a:t>
            </a:r>
            <a:r>
              <a:rPr lang="en-US" sz="3200" dirty="0">
                <a:highlight>
                  <a:srgbClr val="00FF00"/>
                </a:highlight>
              </a:rPr>
              <a:t>Not everyone agrees that people should be responsible for the costs of their rescue. Howard Paul, a spokesman for the National Association for Search and Rescue, says, “We know that when people believe that they are going to receive a large bill for an SAR mission, they delay a call for help or they refuse to call for help.” He can list many examples of people making their problems worse by not calling for help because they are worried about the cost. And a second lieutenant in the California Air National Guard who helped rescue the family at sea put it this way: “We’re out there to save lives. You can’t put a price on that.” </a:t>
            </a:r>
          </a:p>
          <a:p>
            <a:pPr marL="0" indent="0">
              <a:buNone/>
            </a:pPr>
            <a:r>
              <a:rPr lang="en-US" sz="3200" dirty="0"/>
              <a:t>	However, arguments against charging for rescue miss an important point. </a:t>
            </a:r>
            <a:r>
              <a:rPr lang="en-US" sz="3200" dirty="0">
                <a:highlight>
                  <a:srgbClr val="00FFFF"/>
                </a:highlight>
              </a:rPr>
              <a:t>Many rescue workers have lost their own lives saving others. </a:t>
            </a:r>
            <a:r>
              <a:rPr lang="en-US" sz="3200" dirty="0"/>
              <a:t>In addition, the idea of holding people responsible is not to stop rescuing them. It’s to discourage them from behaving in foolish and dangerous ways. That can only be a good thing! </a:t>
            </a:r>
          </a:p>
          <a:p>
            <a:pPr marL="0" indent="0">
              <a:buNone/>
            </a:pPr>
            <a:r>
              <a:rPr lang="en-US" sz="3200" dirty="0"/>
              <a:t>	In the end, taxpayers cover the cost of rescue for those who put themselves at risk. </a:t>
            </a:r>
            <a:r>
              <a:rPr lang="en-US" sz="3200" dirty="0">
                <a:highlight>
                  <a:srgbClr val="C0C0C0"/>
                </a:highlight>
              </a:rPr>
              <a:t>Maybe there are better uses for our money.</a:t>
            </a:r>
          </a:p>
        </p:txBody>
      </p:sp>
    </p:spTree>
    <p:extLst>
      <p:ext uri="{BB962C8B-B14F-4D97-AF65-F5344CB8AC3E}">
        <p14:creationId xmlns:p14="http://schemas.microsoft.com/office/powerpoint/2010/main" val="3321506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34F1179-B481-4F9E-BCA3-AFB972070F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Triangle 10">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2F842E5D-92B1-4408-9AED-534ABC8F6770}"/>
              </a:ext>
            </a:extLst>
          </p:cNvPr>
          <p:cNvSpPr>
            <a:spLocks noGrp="1"/>
          </p:cNvSpPr>
          <p:nvPr>
            <p:ph type="ctrTitle"/>
          </p:nvPr>
        </p:nvSpPr>
        <p:spPr>
          <a:xfrm>
            <a:off x="1268912" y="1564844"/>
            <a:ext cx="9231410" cy="3542045"/>
          </a:xfrm>
        </p:spPr>
        <p:txBody>
          <a:bodyPr anchor="b">
            <a:normAutofit/>
          </a:bodyPr>
          <a:lstStyle/>
          <a:p>
            <a:pPr algn="l"/>
            <a:r>
              <a:rPr lang="en-US" sz="8100" dirty="0"/>
              <a:t>Let’s connect these ideas back to Unit 2—Survival!</a:t>
            </a:r>
          </a:p>
        </p:txBody>
      </p:sp>
    </p:spTree>
    <p:extLst>
      <p:ext uri="{BB962C8B-B14F-4D97-AF65-F5344CB8AC3E}">
        <p14:creationId xmlns:p14="http://schemas.microsoft.com/office/powerpoint/2010/main" val="28968250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Triangle 11">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B11C8C9A-7547-47E7-9FD6-441A5A8FE32D}"/>
              </a:ext>
            </a:extLst>
          </p:cNvPr>
          <p:cNvSpPr>
            <a:spLocks noGrp="1"/>
          </p:cNvSpPr>
          <p:nvPr>
            <p:ph type="title"/>
          </p:nvPr>
        </p:nvSpPr>
        <p:spPr>
          <a:xfrm>
            <a:off x="1285240" y="1050595"/>
            <a:ext cx="8074815" cy="1618489"/>
          </a:xfrm>
        </p:spPr>
        <p:txBody>
          <a:bodyPr anchor="ctr">
            <a:normAutofit/>
          </a:bodyPr>
          <a:lstStyle/>
          <a:p>
            <a:r>
              <a:rPr lang="en-US" sz="7200" b="1" u="sng" dirty="0"/>
              <a:t>Survival</a:t>
            </a:r>
          </a:p>
        </p:txBody>
      </p:sp>
      <p:sp>
        <p:nvSpPr>
          <p:cNvPr id="5" name="Content Placeholder 4">
            <a:extLst>
              <a:ext uri="{FF2B5EF4-FFF2-40B4-BE49-F238E27FC236}">
                <a16:creationId xmlns:a16="http://schemas.microsoft.com/office/drawing/2014/main" id="{AB7F6C80-A049-4894-B6E3-02B37B263A4B}"/>
              </a:ext>
            </a:extLst>
          </p:cNvPr>
          <p:cNvSpPr>
            <a:spLocks noGrp="1"/>
          </p:cNvSpPr>
          <p:nvPr>
            <p:ph idx="1"/>
          </p:nvPr>
        </p:nvSpPr>
        <p:spPr>
          <a:xfrm>
            <a:off x="1285240" y="2669085"/>
            <a:ext cx="8074815" cy="3100780"/>
          </a:xfrm>
        </p:spPr>
        <p:txBody>
          <a:bodyPr anchor="t">
            <a:normAutofit/>
          </a:bodyPr>
          <a:lstStyle/>
          <a:p>
            <a:r>
              <a:rPr lang="en-US" sz="3200" dirty="0"/>
              <a:t>You’ve read texts in this unit about the issue of survival and/or survivor guilt. </a:t>
            </a:r>
          </a:p>
          <a:p>
            <a:r>
              <a:rPr lang="en-US" sz="3200" dirty="0"/>
              <a:t>What is the message behind the texts?</a:t>
            </a:r>
          </a:p>
          <a:p>
            <a:pPr lvl="1"/>
            <a:r>
              <a:rPr lang="en-US" sz="2800" dirty="0"/>
              <a:t>“The Seventh Man”</a:t>
            </a:r>
          </a:p>
          <a:p>
            <a:pPr lvl="1"/>
            <a:r>
              <a:rPr lang="en-US" sz="2800" dirty="0"/>
              <a:t>“The Moral Logic of Survivor Guilt”</a:t>
            </a:r>
          </a:p>
          <a:p>
            <a:pPr lvl="1"/>
            <a:r>
              <a:rPr lang="en-US" sz="2800" dirty="0"/>
              <a:t>“The Most Dangerous Game”</a:t>
            </a:r>
          </a:p>
        </p:txBody>
      </p:sp>
    </p:spTree>
    <p:extLst>
      <p:ext uri="{BB962C8B-B14F-4D97-AF65-F5344CB8AC3E}">
        <p14:creationId xmlns:p14="http://schemas.microsoft.com/office/powerpoint/2010/main" val="3149421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9CA056-6B9F-4B84-8195-CCAEF47985D0}"/>
              </a:ext>
            </a:extLst>
          </p:cNvPr>
          <p:cNvSpPr>
            <a:spLocks noGrp="1"/>
          </p:cNvSpPr>
          <p:nvPr>
            <p:ph type="title"/>
          </p:nvPr>
        </p:nvSpPr>
        <p:spPr/>
        <p:txBody>
          <a:bodyPr>
            <a:normAutofit/>
          </a:bodyPr>
          <a:lstStyle/>
          <a:p>
            <a:r>
              <a:rPr lang="en-US" sz="7200" b="1" u="sng" dirty="0"/>
              <a:t>Writing Prompt</a:t>
            </a:r>
          </a:p>
        </p:txBody>
      </p:sp>
      <p:sp>
        <p:nvSpPr>
          <p:cNvPr id="3" name="Content Placeholder 2">
            <a:extLst>
              <a:ext uri="{FF2B5EF4-FFF2-40B4-BE49-F238E27FC236}">
                <a16:creationId xmlns:a16="http://schemas.microsoft.com/office/drawing/2014/main" id="{746D82BE-D045-4C2F-9695-415B48B44872}"/>
              </a:ext>
            </a:extLst>
          </p:cNvPr>
          <p:cNvSpPr>
            <a:spLocks noGrp="1"/>
          </p:cNvSpPr>
          <p:nvPr>
            <p:ph idx="1"/>
          </p:nvPr>
        </p:nvSpPr>
        <p:spPr/>
        <p:txBody>
          <a:bodyPr>
            <a:normAutofit fontScale="85000" lnSpcReduction="20000"/>
          </a:bodyPr>
          <a:lstStyle/>
          <a:p>
            <a:r>
              <a:rPr lang="en-US" sz="4800" dirty="0"/>
              <a:t>Use your knowledge of “The Seventh Man,” “The Moral Logic of Survivor Guilt,” and “The Most Dangerous Game” to write an argument in which you state and support your position on the question below: </a:t>
            </a:r>
          </a:p>
          <a:p>
            <a:pPr lvl="1"/>
            <a:r>
              <a:rPr lang="en-US" sz="4400" dirty="0">
                <a:highlight>
                  <a:srgbClr val="FFFF00"/>
                </a:highlight>
              </a:rPr>
              <a:t>Should people in life-or-death situations be held accountable for their actions? Write an ESSAY (minimum four paragraphs) detailing your argument and use the texts from Unit 2 as support for your argument.</a:t>
            </a:r>
          </a:p>
        </p:txBody>
      </p:sp>
    </p:spTree>
    <p:extLst>
      <p:ext uri="{BB962C8B-B14F-4D97-AF65-F5344CB8AC3E}">
        <p14:creationId xmlns:p14="http://schemas.microsoft.com/office/powerpoint/2010/main" val="20265022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34F1179-B481-4F9E-BCA3-AFB972070F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Triangle 10">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41859469-47EC-489B-B441-547A6840345B}"/>
              </a:ext>
            </a:extLst>
          </p:cNvPr>
          <p:cNvSpPr>
            <a:spLocks noGrp="1"/>
          </p:cNvSpPr>
          <p:nvPr>
            <p:ph type="ctrTitle"/>
          </p:nvPr>
        </p:nvSpPr>
        <p:spPr>
          <a:xfrm>
            <a:off x="1285241" y="1008993"/>
            <a:ext cx="9231410" cy="3542045"/>
          </a:xfrm>
        </p:spPr>
        <p:txBody>
          <a:bodyPr anchor="b">
            <a:normAutofit/>
          </a:bodyPr>
          <a:lstStyle/>
          <a:p>
            <a:pPr algn="l"/>
            <a:r>
              <a:rPr lang="en-US" sz="7200"/>
              <a:t>Tutoring this afternoon on Teams—access it from your calendar.</a:t>
            </a:r>
          </a:p>
        </p:txBody>
      </p:sp>
    </p:spTree>
    <p:extLst>
      <p:ext uri="{BB962C8B-B14F-4D97-AF65-F5344CB8AC3E}">
        <p14:creationId xmlns:p14="http://schemas.microsoft.com/office/powerpoint/2010/main" val="28534435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DA2854-C7DB-44BC-B696-828362ADF809}"/>
              </a:ext>
            </a:extLst>
          </p:cNvPr>
          <p:cNvSpPr>
            <a:spLocks noGrp="1"/>
          </p:cNvSpPr>
          <p:nvPr>
            <p:ph type="title"/>
          </p:nvPr>
        </p:nvSpPr>
        <p:spPr>
          <a:xfrm>
            <a:off x="838200" y="500063"/>
            <a:ext cx="10515600" cy="757238"/>
          </a:xfrm>
        </p:spPr>
        <p:txBody>
          <a:bodyPr/>
          <a:lstStyle/>
          <a:p>
            <a:r>
              <a:rPr lang="en-US" b="1" u="sng" dirty="0"/>
              <a:t>HOMEWORK</a:t>
            </a:r>
          </a:p>
        </p:txBody>
      </p:sp>
      <p:sp>
        <p:nvSpPr>
          <p:cNvPr id="3" name="Content Placeholder 2">
            <a:extLst>
              <a:ext uri="{FF2B5EF4-FFF2-40B4-BE49-F238E27FC236}">
                <a16:creationId xmlns:a16="http://schemas.microsoft.com/office/drawing/2014/main" id="{FF236063-CFAA-4C85-8E53-5970780253B7}"/>
              </a:ext>
            </a:extLst>
          </p:cNvPr>
          <p:cNvSpPr>
            <a:spLocks noGrp="1"/>
          </p:cNvSpPr>
          <p:nvPr>
            <p:ph idx="1"/>
          </p:nvPr>
        </p:nvSpPr>
        <p:spPr>
          <a:xfrm>
            <a:off x="838200" y="1387929"/>
            <a:ext cx="10515600" cy="4970008"/>
          </a:xfrm>
        </p:spPr>
        <p:txBody>
          <a:bodyPr>
            <a:normAutofit fontScale="85000" lnSpcReduction="20000"/>
          </a:bodyPr>
          <a:lstStyle/>
          <a:p>
            <a:r>
              <a:rPr lang="en-US" sz="4000" dirty="0"/>
              <a:t>Take some time to go back over the 3 texts from this unit.</a:t>
            </a:r>
          </a:p>
          <a:p>
            <a:pPr lvl="1"/>
            <a:r>
              <a:rPr lang="en-US" sz="3600" dirty="0"/>
              <a:t>As you review the texts:</a:t>
            </a:r>
          </a:p>
          <a:p>
            <a:pPr lvl="2"/>
            <a:r>
              <a:rPr lang="en-US" sz="3200" dirty="0"/>
              <a:t>Take notes and annotate—you should have done this already!</a:t>
            </a:r>
          </a:p>
          <a:p>
            <a:pPr lvl="2"/>
            <a:r>
              <a:rPr lang="en-US" sz="3200" dirty="0"/>
              <a:t>Decide what argument each author is making.</a:t>
            </a:r>
          </a:p>
          <a:p>
            <a:pPr lvl="2"/>
            <a:r>
              <a:rPr lang="en-US" sz="3200" dirty="0"/>
              <a:t>Consider what evidence is used.</a:t>
            </a:r>
          </a:p>
          <a:p>
            <a:pPr lvl="2"/>
            <a:r>
              <a:rPr lang="en-US" sz="3200" dirty="0"/>
              <a:t>Consider what your position is and what argument you are going to make in your writing</a:t>
            </a:r>
          </a:p>
          <a:p>
            <a:pPr lvl="1"/>
            <a:r>
              <a:rPr lang="en-US" sz="3600" dirty="0"/>
              <a:t>Here’s the question again:</a:t>
            </a:r>
          </a:p>
          <a:p>
            <a:pPr lvl="2"/>
            <a:r>
              <a:rPr lang="en-US" sz="2800" dirty="0">
                <a:highlight>
                  <a:srgbClr val="FFFF00"/>
                </a:highlight>
              </a:rPr>
              <a:t>Should people in life-or-death situations be held accountable for their actions? Write an ESSAY (minimum four paragraphs) detailing your argument and use the texts from Unit 2 as support for your argument.</a:t>
            </a:r>
            <a:endParaRPr lang="en-US" sz="3200" dirty="0">
              <a:highlight>
                <a:srgbClr val="FFFF00"/>
              </a:highlight>
            </a:endParaRPr>
          </a:p>
          <a:p>
            <a:r>
              <a:rPr lang="en-US" sz="3600" dirty="0"/>
              <a:t>You can go ahead and begin your rough draft tonight, and we will visit our rubric tomorrow and discuss ways you can improve your writing. </a:t>
            </a:r>
          </a:p>
        </p:txBody>
      </p:sp>
    </p:spTree>
    <p:extLst>
      <p:ext uri="{BB962C8B-B14F-4D97-AF65-F5344CB8AC3E}">
        <p14:creationId xmlns:p14="http://schemas.microsoft.com/office/powerpoint/2010/main" val="10851586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F56F5174-31D9-4DBB-AAB7-A1FD7BDB13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3" name="Picture 72">
            <a:extLst>
              <a:ext uri="{FF2B5EF4-FFF2-40B4-BE49-F238E27FC236}">
                <a16:creationId xmlns:a16="http://schemas.microsoft.com/office/drawing/2014/main" id="{AE113210-7872-481A-ADE6-3A05CCAF5EB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31C0768E-0FD6-471E-921E-332BF524F24C}"/>
              </a:ext>
            </a:extLst>
          </p:cNvPr>
          <p:cNvSpPr>
            <a:spLocks noGrp="1"/>
          </p:cNvSpPr>
          <p:nvPr>
            <p:ph type="title"/>
          </p:nvPr>
        </p:nvSpPr>
        <p:spPr>
          <a:xfrm>
            <a:off x="6090176" y="316763"/>
            <a:ext cx="4977976" cy="960531"/>
          </a:xfrm>
        </p:spPr>
        <p:txBody>
          <a:bodyPr>
            <a:normAutofit/>
          </a:bodyPr>
          <a:lstStyle/>
          <a:p>
            <a:r>
              <a:rPr lang="en-US" dirty="0">
                <a:solidFill>
                  <a:srgbClr val="000000"/>
                </a:solidFill>
              </a:rPr>
              <a:t>URGENT!!!</a:t>
            </a:r>
          </a:p>
        </p:txBody>
      </p:sp>
      <p:sp>
        <p:nvSpPr>
          <p:cNvPr id="75" name="Freeform 62">
            <a:extLst>
              <a:ext uri="{FF2B5EF4-FFF2-40B4-BE49-F238E27FC236}">
                <a16:creationId xmlns:a16="http://schemas.microsoft.com/office/drawing/2014/main" id="{F9A95BEE-6BB1-4A28-A8E6-A34B2E42EF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026" name="Picture 2" descr="periodt emoji&quot; Sticker by blossomer | Redbubble">
            <a:extLst>
              <a:ext uri="{FF2B5EF4-FFF2-40B4-BE49-F238E27FC236}">
                <a16:creationId xmlns:a16="http://schemas.microsoft.com/office/drawing/2014/main" id="{E77ECF7E-618D-4F2C-9B15-40AA5FF99480}"/>
              </a:ext>
            </a:extLst>
          </p:cNvPr>
          <p:cNvPicPr>
            <a:picLocks noChangeAspect="1" noChangeArrowheads="1"/>
          </p:cNvPicPr>
          <p:nvPr/>
        </p:nvPicPr>
        <p:blipFill rotWithShape="1">
          <a:blip r:embed="rId3">
            <a:alphaModFix/>
            <a:extLst>
              <a:ext uri="{28A0092B-C50C-407E-A947-70E740481C1C}">
                <a14:useLocalDpi xmlns:a14="http://schemas.microsoft.com/office/drawing/2010/main" val="0"/>
              </a:ext>
            </a:extLst>
          </a:blip>
          <a:srcRect l="1685" r="2775" b="2"/>
          <a:stretch/>
        </p:blipFill>
        <p:spPr bwMode="auto">
          <a:xfrm>
            <a:off x="0" y="897131"/>
            <a:ext cx="4838021" cy="5063738"/>
          </a:xfrm>
          <a:custGeom>
            <a:avLst/>
            <a:gdLst/>
            <a:ahLst/>
            <a:cxnLst/>
            <a:rect l="l" t="t" r="r" b="b"/>
            <a:pathLst>
              <a:path w="4838041" h="5063738">
                <a:moveTo>
                  <a:pt x="2306172" y="0"/>
                </a:moveTo>
                <a:cubicBezTo>
                  <a:pt x="3704485" y="0"/>
                  <a:pt x="4838041" y="1133556"/>
                  <a:pt x="4838041" y="2531869"/>
                </a:cubicBezTo>
                <a:cubicBezTo>
                  <a:pt x="4838041" y="3930182"/>
                  <a:pt x="3704485" y="5063738"/>
                  <a:pt x="2306172" y="5063738"/>
                </a:cubicBezTo>
                <a:cubicBezTo>
                  <a:pt x="1344832" y="5063738"/>
                  <a:pt x="508631" y="4527956"/>
                  <a:pt x="79886" y="3738709"/>
                </a:cubicBezTo>
                <a:lnTo>
                  <a:pt x="0" y="3572876"/>
                </a:lnTo>
                <a:lnTo>
                  <a:pt x="0" y="1490863"/>
                </a:lnTo>
                <a:lnTo>
                  <a:pt x="79886" y="1325030"/>
                </a:lnTo>
                <a:cubicBezTo>
                  <a:pt x="508631" y="535783"/>
                  <a:pt x="1344832" y="0"/>
                  <a:pt x="2306172" y="0"/>
                </a:cubicBezTo>
                <a:close/>
              </a:path>
            </a:pathLst>
          </a:custGeom>
          <a:noFill/>
          <a:effectLst>
            <a:softEdge rad="0"/>
          </a:effectLst>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96624085-AD87-41F9-8419-77A54B9DBCE2}"/>
              </a:ext>
            </a:extLst>
          </p:cNvPr>
          <p:cNvSpPr>
            <a:spLocks noGrp="1"/>
          </p:cNvSpPr>
          <p:nvPr>
            <p:ph idx="1"/>
          </p:nvPr>
        </p:nvSpPr>
        <p:spPr>
          <a:xfrm>
            <a:off x="6090574" y="1277294"/>
            <a:ext cx="4977578" cy="4783677"/>
          </a:xfrm>
        </p:spPr>
        <p:txBody>
          <a:bodyPr anchor="ctr">
            <a:normAutofit fontScale="92500"/>
          </a:bodyPr>
          <a:lstStyle/>
          <a:p>
            <a:r>
              <a:rPr lang="en-US" sz="2400" dirty="0">
                <a:solidFill>
                  <a:srgbClr val="000000"/>
                </a:solidFill>
              </a:rPr>
              <a:t>If you did not earn a passing grade on your Unit 2 Assessment, you CAN improve your grade IF you do ALL of the following.</a:t>
            </a:r>
          </a:p>
          <a:p>
            <a:pPr marL="914400" lvl="1" indent="-457200">
              <a:buAutoNum type="arabicPeriod"/>
            </a:pPr>
            <a:r>
              <a:rPr lang="en-US" dirty="0">
                <a:solidFill>
                  <a:srgbClr val="000000"/>
                </a:solidFill>
              </a:rPr>
              <a:t>Make sure you have completed your first attempt by 3:00 this afternoon.</a:t>
            </a:r>
          </a:p>
          <a:p>
            <a:pPr marL="914400" lvl="1" indent="-457200">
              <a:buAutoNum type="arabicPeriod"/>
            </a:pPr>
            <a:r>
              <a:rPr lang="en-US" dirty="0">
                <a:solidFill>
                  <a:srgbClr val="000000"/>
                </a:solidFill>
              </a:rPr>
              <a:t>Come to tutoring this afternoon.</a:t>
            </a:r>
          </a:p>
          <a:p>
            <a:pPr marL="914400" lvl="1" indent="-457200">
              <a:buAutoNum type="arabicPeriod"/>
            </a:pPr>
            <a:r>
              <a:rPr lang="en-US" dirty="0">
                <a:solidFill>
                  <a:srgbClr val="000000"/>
                </a:solidFill>
              </a:rPr>
              <a:t>Come to Office Hours TOMORROW after third period to retake the test.</a:t>
            </a:r>
          </a:p>
          <a:p>
            <a:pPr marL="0" indent="0">
              <a:buNone/>
            </a:pPr>
            <a:r>
              <a:rPr lang="en-US" sz="2400" dirty="0">
                <a:solidFill>
                  <a:srgbClr val="000000"/>
                </a:solidFill>
              </a:rPr>
              <a:t>NOTE: If you do not do ALL of those things, you will NOT be able to improve your grade. </a:t>
            </a:r>
          </a:p>
        </p:txBody>
      </p:sp>
    </p:spTree>
    <p:extLst>
      <p:ext uri="{BB962C8B-B14F-4D97-AF65-F5344CB8AC3E}">
        <p14:creationId xmlns:p14="http://schemas.microsoft.com/office/powerpoint/2010/main" val="2422858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026"/>
                                        </p:tgtEl>
                                        <p:attrNameLst>
                                          <p:attrName>style.visibility</p:attrName>
                                        </p:attrNameLst>
                                      </p:cBhvr>
                                      <p:to>
                                        <p:strVal val="visible"/>
                                      </p:to>
                                    </p:set>
                                    <p:animEffect transition="in" filter="fade">
                                      <p:cBhvr>
                                        <p:cTn id="32"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22F15A2D-2324-487D-A02A-BF46C5C580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Shape 72">
            <a:extLst>
              <a:ext uri="{FF2B5EF4-FFF2-40B4-BE49-F238E27FC236}">
                <a16:creationId xmlns:a16="http://schemas.microsoft.com/office/drawing/2014/main" id="{17A7F34E-D418-47E2-9F86-2C45BBC312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1732" y="321733"/>
            <a:ext cx="11546828" cy="6214534"/>
          </a:xfrm>
          <a:custGeom>
            <a:avLst/>
            <a:gdLst>
              <a:gd name="connsiteX0" fmla="*/ 0 w 11546828"/>
              <a:gd name="connsiteY0" fmla="*/ 0 h 6214534"/>
              <a:gd name="connsiteX1" fmla="*/ 7965430 w 11546828"/>
              <a:gd name="connsiteY1" fmla="*/ 0 h 6214534"/>
              <a:gd name="connsiteX2" fmla="*/ 7965430 w 11546828"/>
              <a:gd name="connsiteY2" fmla="*/ 1786 h 6214534"/>
              <a:gd name="connsiteX3" fmla="*/ 11546828 w 11546828"/>
              <a:gd name="connsiteY3" fmla="*/ 1786 h 6214534"/>
              <a:gd name="connsiteX4" fmla="*/ 11546828 w 11546828"/>
              <a:gd name="connsiteY4" fmla="*/ 2866740 h 6214534"/>
              <a:gd name="connsiteX5" fmla="*/ 11225095 w 11546828"/>
              <a:gd name="connsiteY5" fmla="*/ 3179536 h 6214534"/>
              <a:gd name="connsiteX6" fmla="*/ 11225095 w 11546828"/>
              <a:gd name="connsiteY6" fmla="*/ 301542 h 6214534"/>
              <a:gd name="connsiteX7" fmla="*/ 320042 w 11546828"/>
              <a:gd name="connsiteY7" fmla="*/ 301542 h 6214534"/>
              <a:gd name="connsiteX8" fmla="*/ 320042 w 11546828"/>
              <a:gd name="connsiteY8" fmla="*/ 5909424 h 6214534"/>
              <a:gd name="connsiteX9" fmla="*/ 8417210 w 11546828"/>
              <a:gd name="connsiteY9" fmla="*/ 5909424 h 6214534"/>
              <a:gd name="connsiteX10" fmla="*/ 8103383 w 11546828"/>
              <a:gd name="connsiteY10" fmla="*/ 6214534 h 6214534"/>
              <a:gd name="connsiteX11" fmla="*/ 7222929 w 11546828"/>
              <a:gd name="connsiteY11" fmla="*/ 6214534 h 6214534"/>
              <a:gd name="connsiteX12" fmla="*/ 7222929 w 11546828"/>
              <a:gd name="connsiteY12" fmla="*/ 6212748 h 6214534"/>
              <a:gd name="connsiteX13" fmla="*/ 0 w 11546828"/>
              <a:gd name="connsiteY13" fmla="*/ 6212748 h 6214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546828" h="6214534">
                <a:moveTo>
                  <a:pt x="0" y="0"/>
                </a:moveTo>
                <a:lnTo>
                  <a:pt x="7965430" y="0"/>
                </a:lnTo>
                <a:lnTo>
                  <a:pt x="7965430" y="1786"/>
                </a:lnTo>
                <a:lnTo>
                  <a:pt x="11546828" y="1786"/>
                </a:lnTo>
                <a:lnTo>
                  <a:pt x="11546828" y="2866740"/>
                </a:lnTo>
                <a:lnTo>
                  <a:pt x="11225095" y="3179536"/>
                </a:lnTo>
                <a:lnTo>
                  <a:pt x="11225095" y="301542"/>
                </a:lnTo>
                <a:lnTo>
                  <a:pt x="320042" y="301542"/>
                </a:lnTo>
                <a:lnTo>
                  <a:pt x="320042" y="5909424"/>
                </a:lnTo>
                <a:lnTo>
                  <a:pt x="8417210" y="5909424"/>
                </a:lnTo>
                <a:lnTo>
                  <a:pt x="8103383" y="6214534"/>
                </a:lnTo>
                <a:lnTo>
                  <a:pt x="7222929" y="6214534"/>
                </a:lnTo>
                <a:lnTo>
                  <a:pt x="7222929" y="6212748"/>
                </a:lnTo>
                <a:lnTo>
                  <a:pt x="0" y="6212748"/>
                </a:lnTo>
                <a:close/>
              </a:path>
            </a:pathLst>
          </a:custGeom>
          <a:solidFill>
            <a:schemeClr val="tx1">
              <a:lumMod val="50000"/>
              <a:lumOff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5" name="Right Triangle 74">
            <a:extLst>
              <a:ext uri="{FF2B5EF4-FFF2-40B4-BE49-F238E27FC236}">
                <a16:creationId xmlns:a16="http://schemas.microsoft.com/office/drawing/2014/main" id="{2AEAFA59-923A-4F54-8B49-44C970BCC3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050" name="Picture 2" descr="Big News for Disrupting Japan! - Japan Startup News">
            <a:extLst>
              <a:ext uri="{FF2B5EF4-FFF2-40B4-BE49-F238E27FC236}">
                <a16:creationId xmlns:a16="http://schemas.microsoft.com/office/drawing/2014/main" id="{B70B6375-532D-40F3-851B-19CBD1A67AB3}"/>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962163" y="1024610"/>
            <a:ext cx="7746709" cy="47672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532378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79EECFE-814E-4B68-96A7-86A795BD22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AF180F00-B4B2-4196-BB1C-ECD21B03F0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F82A8E1-6CAB-40EA-B252-0F8D42213887}"/>
              </a:ext>
            </a:extLst>
          </p:cNvPr>
          <p:cNvSpPr>
            <a:spLocks noGrp="1"/>
          </p:cNvSpPr>
          <p:nvPr>
            <p:ph type="title"/>
          </p:nvPr>
        </p:nvSpPr>
        <p:spPr>
          <a:xfrm>
            <a:off x="965200" y="1383527"/>
            <a:ext cx="6117158" cy="4175166"/>
          </a:xfrm>
        </p:spPr>
        <p:txBody>
          <a:bodyPr vert="horz" lIns="91440" tIns="45720" rIns="91440" bIns="45720" rtlCol="0" anchor="ctr">
            <a:normAutofit/>
          </a:bodyPr>
          <a:lstStyle/>
          <a:p>
            <a:pPr algn="r"/>
            <a:r>
              <a:rPr lang="en-US" sz="9600" kern="1200">
                <a:solidFill>
                  <a:schemeClr val="tx1"/>
                </a:solidFill>
                <a:latin typeface="+mj-lt"/>
                <a:ea typeface="+mj-ea"/>
                <a:cs typeface="+mj-cs"/>
              </a:rPr>
              <a:t>Learning Targets</a:t>
            </a:r>
          </a:p>
        </p:txBody>
      </p:sp>
      <p:sp>
        <p:nvSpPr>
          <p:cNvPr id="3" name="Content Placeholder 2">
            <a:extLst>
              <a:ext uri="{FF2B5EF4-FFF2-40B4-BE49-F238E27FC236}">
                <a16:creationId xmlns:a16="http://schemas.microsoft.com/office/drawing/2014/main" id="{AC0BD8BB-7C9C-445F-9DAF-15AF0AF74103}"/>
              </a:ext>
            </a:extLst>
          </p:cNvPr>
          <p:cNvSpPr>
            <a:spLocks noGrp="1"/>
          </p:cNvSpPr>
          <p:nvPr>
            <p:ph idx="1"/>
          </p:nvPr>
        </p:nvSpPr>
        <p:spPr>
          <a:xfrm>
            <a:off x="7986955" y="2573422"/>
            <a:ext cx="3113064" cy="1795378"/>
          </a:xfrm>
        </p:spPr>
        <p:txBody>
          <a:bodyPr vert="horz" lIns="91440" tIns="45720" rIns="91440" bIns="45720" rtlCol="0" anchor="ctr">
            <a:normAutofit fontScale="92500" lnSpcReduction="10000"/>
          </a:bodyPr>
          <a:lstStyle/>
          <a:p>
            <a:pPr marL="0" indent="0">
              <a:buNone/>
            </a:pPr>
            <a:r>
              <a:rPr lang="en-US" sz="3600" kern="1200" dirty="0">
                <a:solidFill>
                  <a:schemeClr val="tx1"/>
                </a:solidFill>
                <a:latin typeface="+mn-lt"/>
                <a:ea typeface="+mn-ea"/>
                <a:cs typeface="+mn-cs"/>
              </a:rPr>
              <a:t>SWBAT analyze texts IOT apply their analysis to argumentation.</a:t>
            </a:r>
          </a:p>
        </p:txBody>
      </p:sp>
      <p:cxnSp>
        <p:nvCxnSpPr>
          <p:cNvPr id="14" name="Straight Connector 13">
            <a:extLst>
              <a:ext uri="{FF2B5EF4-FFF2-40B4-BE49-F238E27FC236}">
                <a16:creationId xmlns:a16="http://schemas.microsoft.com/office/drawing/2014/main" id="{BDF0D3DE-EC74-4C9F-AFA1-DC5CE5236B1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3465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970301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CB0005B-1EAF-4985-AEB2-FC898CB9E883}"/>
              </a:ext>
            </a:extLst>
          </p:cNvPr>
          <p:cNvSpPr>
            <a:spLocks noGrp="1"/>
          </p:cNvSpPr>
          <p:nvPr>
            <p:ph type="title"/>
          </p:nvPr>
        </p:nvSpPr>
        <p:spPr>
          <a:xfrm>
            <a:off x="1285240" y="1050595"/>
            <a:ext cx="8074815" cy="1618489"/>
          </a:xfrm>
        </p:spPr>
        <p:txBody>
          <a:bodyPr anchor="ctr">
            <a:normAutofit fontScale="90000"/>
          </a:bodyPr>
          <a:lstStyle/>
          <a:p>
            <a:r>
              <a:rPr lang="en-US" sz="7200" u="sng" dirty="0"/>
              <a:t>Who wants take a shot at this?</a:t>
            </a:r>
          </a:p>
        </p:txBody>
      </p:sp>
      <p:sp>
        <p:nvSpPr>
          <p:cNvPr id="3" name="Subtitle 2">
            <a:extLst>
              <a:ext uri="{FF2B5EF4-FFF2-40B4-BE49-F238E27FC236}">
                <a16:creationId xmlns:a16="http://schemas.microsoft.com/office/drawing/2014/main" id="{C49D4A11-E6EA-44DD-AB77-F43586CCB5F3}"/>
              </a:ext>
            </a:extLst>
          </p:cNvPr>
          <p:cNvSpPr>
            <a:spLocks noGrp="1"/>
          </p:cNvSpPr>
          <p:nvPr>
            <p:ph idx="1"/>
          </p:nvPr>
        </p:nvSpPr>
        <p:spPr>
          <a:xfrm>
            <a:off x="1285240" y="2969469"/>
            <a:ext cx="8074815" cy="2800395"/>
          </a:xfrm>
        </p:spPr>
        <p:txBody>
          <a:bodyPr anchor="t">
            <a:normAutofit/>
          </a:bodyPr>
          <a:lstStyle/>
          <a:p>
            <a:pPr marL="457200" indent="-457200">
              <a:buFont typeface="+mj-lt"/>
              <a:buAutoNum type="arabicPeriod"/>
            </a:pPr>
            <a:r>
              <a:rPr lang="en-US" sz="3600" dirty="0"/>
              <a:t>What is an argument?</a:t>
            </a:r>
          </a:p>
          <a:p>
            <a:pPr marL="457200" indent="-457200">
              <a:buFont typeface="+mj-lt"/>
              <a:buAutoNum type="arabicPeriod"/>
            </a:pPr>
            <a:r>
              <a:rPr lang="en-US" sz="3600" dirty="0"/>
              <a:t>What can help make an argument convincing?</a:t>
            </a:r>
          </a:p>
        </p:txBody>
      </p:sp>
    </p:spTree>
    <p:extLst>
      <p:ext uri="{BB962C8B-B14F-4D97-AF65-F5344CB8AC3E}">
        <p14:creationId xmlns:p14="http://schemas.microsoft.com/office/powerpoint/2010/main" val="913425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FF42AD3-DD0B-4B4A-9905-7F40B6BF072B}"/>
              </a:ext>
            </a:extLst>
          </p:cNvPr>
          <p:cNvSpPr>
            <a:spLocks noGrp="1"/>
          </p:cNvSpPr>
          <p:nvPr>
            <p:ph type="title"/>
          </p:nvPr>
        </p:nvSpPr>
        <p:spPr>
          <a:xfrm>
            <a:off x="1285240" y="1050595"/>
            <a:ext cx="8074815" cy="1618489"/>
          </a:xfrm>
        </p:spPr>
        <p:txBody>
          <a:bodyPr anchor="ctr">
            <a:normAutofit/>
          </a:bodyPr>
          <a:lstStyle/>
          <a:p>
            <a:r>
              <a:rPr lang="en-US" sz="5000" b="1" u="sng"/>
              <a:t>So, what exactly do I mean by “argument”?</a:t>
            </a:r>
          </a:p>
        </p:txBody>
      </p:sp>
      <p:sp>
        <p:nvSpPr>
          <p:cNvPr id="3" name="Content Placeholder 2">
            <a:extLst>
              <a:ext uri="{FF2B5EF4-FFF2-40B4-BE49-F238E27FC236}">
                <a16:creationId xmlns:a16="http://schemas.microsoft.com/office/drawing/2014/main" id="{B52E9029-3BD4-4E63-9DD6-6999E178D384}"/>
              </a:ext>
            </a:extLst>
          </p:cNvPr>
          <p:cNvSpPr>
            <a:spLocks noGrp="1"/>
          </p:cNvSpPr>
          <p:nvPr>
            <p:ph idx="1"/>
          </p:nvPr>
        </p:nvSpPr>
        <p:spPr>
          <a:xfrm>
            <a:off x="1285240" y="2969469"/>
            <a:ext cx="8074815" cy="2800395"/>
          </a:xfrm>
        </p:spPr>
        <p:txBody>
          <a:bodyPr anchor="t">
            <a:normAutofit lnSpcReduction="10000"/>
          </a:bodyPr>
          <a:lstStyle/>
          <a:p>
            <a:r>
              <a:rPr lang="en-US" sz="3600" dirty="0"/>
              <a:t>An argument is a logical way of presenting a viewpoint, belief, or stand on an issue. A well-written argument may convince the reader, change the reader’s mind, or motivate the reader to take a certain action.</a:t>
            </a:r>
          </a:p>
        </p:txBody>
      </p:sp>
    </p:spTree>
    <p:extLst>
      <p:ext uri="{BB962C8B-B14F-4D97-AF65-F5344CB8AC3E}">
        <p14:creationId xmlns:p14="http://schemas.microsoft.com/office/powerpoint/2010/main" val="34168289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CD429B-448D-410A-A5D0-4ED669B11A27}"/>
              </a:ext>
            </a:extLst>
          </p:cNvPr>
          <p:cNvSpPr>
            <a:spLocks noGrp="1"/>
          </p:cNvSpPr>
          <p:nvPr>
            <p:ph type="title"/>
          </p:nvPr>
        </p:nvSpPr>
        <p:spPr/>
        <p:txBody>
          <a:bodyPr/>
          <a:lstStyle/>
          <a:p>
            <a:r>
              <a:rPr lang="en-US" b="1" u="sng" dirty="0"/>
              <a:t>Elements of an Argument</a:t>
            </a:r>
          </a:p>
        </p:txBody>
      </p:sp>
      <p:sp>
        <p:nvSpPr>
          <p:cNvPr id="3" name="Content Placeholder 2">
            <a:extLst>
              <a:ext uri="{FF2B5EF4-FFF2-40B4-BE49-F238E27FC236}">
                <a16:creationId xmlns:a16="http://schemas.microsoft.com/office/drawing/2014/main" id="{EA1123E3-4F46-4C8D-A73C-D1F0A65436D6}"/>
              </a:ext>
            </a:extLst>
          </p:cNvPr>
          <p:cNvSpPr>
            <a:spLocks noGrp="1"/>
          </p:cNvSpPr>
          <p:nvPr>
            <p:ph idx="1"/>
          </p:nvPr>
        </p:nvSpPr>
        <p:spPr/>
        <p:txBody>
          <a:bodyPr>
            <a:normAutofit fontScale="92500" lnSpcReduction="20000"/>
          </a:bodyPr>
          <a:lstStyle/>
          <a:p>
            <a:r>
              <a:rPr lang="en-US" b="1" u="sng" dirty="0"/>
              <a:t>An effective argument contains these elements</a:t>
            </a:r>
            <a:r>
              <a:rPr lang="en-US" dirty="0"/>
              <a:t>: </a:t>
            </a:r>
          </a:p>
          <a:p>
            <a:pPr lvl="1"/>
            <a:r>
              <a:rPr lang="en-US" dirty="0"/>
              <a:t>a precise claim</a:t>
            </a:r>
          </a:p>
          <a:p>
            <a:pPr lvl="1"/>
            <a:r>
              <a:rPr lang="en-US" dirty="0"/>
              <a:t>consideration of counterclaims, or opposing positions, and a discussion of their strengths and weaknesses</a:t>
            </a:r>
          </a:p>
          <a:p>
            <a:pPr lvl="1"/>
            <a:r>
              <a:rPr lang="en-US" dirty="0"/>
              <a:t>logical organization that makes clear connections among claim, counterclaim, reasons, and evidence</a:t>
            </a:r>
          </a:p>
          <a:p>
            <a:pPr lvl="1"/>
            <a:r>
              <a:rPr lang="en-US" dirty="0"/>
              <a:t>valid reasoning and relevant and sufficient evidence</a:t>
            </a:r>
          </a:p>
          <a:p>
            <a:pPr lvl="1"/>
            <a:r>
              <a:rPr lang="en-US" dirty="0"/>
              <a:t>a concluding statement or section that logically completes the argument</a:t>
            </a:r>
          </a:p>
          <a:p>
            <a:pPr lvl="1"/>
            <a:r>
              <a:rPr lang="en-US" dirty="0"/>
              <a:t>formal and objective language and tone</a:t>
            </a:r>
          </a:p>
          <a:p>
            <a:pPr lvl="1"/>
            <a:r>
              <a:rPr lang="en-US" dirty="0"/>
              <a:t>error-free grammar, including accurate use of transition</a:t>
            </a:r>
          </a:p>
          <a:p>
            <a:r>
              <a:rPr lang="en-US" b="1" u="sng" dirty="0"/>
              <a:t>Note</a:t>
            </a:r>
            <a:r>
              <a:rPr lang="en-US" dirty="0"/>
              <a:t>: An effective argument, such as “The Cost of Survival,” contains all of the required elements listed above, is organized in a logical manner, and uses word choice and tone to create a sense of seriousness and authority.</a:t>
            </a:r>
          </a:p>
        </p:txBody>
      </p:sp>
    </p:spTree>
    <p:extLst>
      <p:ext uri="{BB962C8B-B14F-4D97-AF65-F5344CB8AC3E}">
        <p14:creationId xmlns:p14="http://schemas.microsoft.com/office/powerpoint/2010/main" val="4147144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2A3BAE-E4C6-45FF-8B8A-227B60DFA6AE}"/>
              </a:ext>
            </a:extLst>
          </p:cNvPr>
          <p:cNvSpPr>
            <a:spLocks noGrp="1"/>
          </p:cNvSpPr>
          <p:nvPr>
            <p:ph type="title"/>
          </p:nvPr>
        </p:nvSpPr>
        <p:spPr>
          <a:xfrm>
            <a:off x="838200" y="365126"/>
            <a:ext cx="10515600" cy="810532"/>
          </a:xfrm>
        </p:spPr>
        <p:txBody>
          <a:bodyPr/>
          <a:lstStyle/>
          <a:p>
            <a:r>
              <a:rPr lang="en-US" b="1" u="sng" dirty="0"/>
              <a:t>Model Argument</a:t>
            </a:r>
          </a:p>
        </p:txBody>
      </p:sp>
      <p:sp>
        <p:nvSpPr>
          <p:cNvPr id="3" name="Content Placeholder 2">
            <a:extLst>
              <a:ext uri="{FF2B5EF4-FFF2-40B4-BE49-F238E27FC236}">
                <a16:creationId xmlns:a16="http://schemas.microsoft.com/office/drawing/2014/main" id="{D19E3E70-D116-4FDF-AABD-1E984C616993}"/>
              </a:ext>
            </a:extLst>
          </p:cNvPr>
          <p:cNvSpPr>
            <a:spLocks noGrp="1"/>
          </p:cNvSpPr>
          <p:nvPr>
            <p:ph idx="1"/>
          </p:nvPr>
        </p:nvSpPr>
        <p:spPr>
          <a:xfrm>
            <a:off x="838200" y="1175658"/>
            <a:ext cx="10515600" cy="5317217"/>
          </a:xfrm>
        </p:spPr>
        <p:txBody>
          <a:bodyPr>
            <a:noAutofit/>
          </a:bodyPr>
          <a:lstStyle/>
          <a:p>
            <a:r>
              <a:rPr lang="en-US" sz="2000" dirty="0"/>
              <a:t>Let’s look back at “The Cost of Survival.” It’s on page 126 of the Unit 2 Textbook.</a:t>
            </a:r>
          </a:p>
          <a:p>
            <a:r>
              <a:rPr lang="en-US" sz="2000" dirty="0"/>
              <a:t>I’m going to put it on the screen, and we’ll read it real quick.</a:t>
            </a:r>
          </a:p>
          <a:p>
            <a:r>
              <a:rPr lang="en-US" sz="2000" dirty="0"/>
              <a:t>As we read, look for these elements of an argument:</a:t>
            </a:r>
          </a:p>
          <a:p>
            <a:pPr lvl="1"/>
            <a:r>
              <a:rPr lang="en-US" sz="2000" b="1" u="sng" dirty="0">
                <a:highlight>
                  <a:srgbClr val="FFFF00"/>
                </a:highlight>
              </a:rPr>
              <a:t>Claim</a:t>
            </a:r>
            <a:r>
              <a:rPr lang="en-US" sz="2000" dirty="0">
                <a:highlight>
                  <a:srgbClr val="FFFF00"/>
                </a:highlight>
              </a:rPr>
              <a:t> - an assertion of the truth of something, typically one that can be disputed</a:t>
            </a:r>
          </a:p>
          <a:p>
            <a:pPr lvl="2"/>
            <a:r>
              <a:rPr lang="en-US" sz="1800" b="1" u="sng" dirty="0"/>
              <a:t>Ex</a:t>
            </a:r>
            <a:r>
              <a:rPr lang="en-US" sz="1800" dirty="0"/>
              <a:t>: Sometimes short, skinny people get better jobs than big, buff people. </a:t>
            </a:r>
          </a:p>
          <a:p>
            <a:pPr lvl="1"/>
            <a:r>
              <a:rPr lang="en-US" sz="2000" b="1" u="sng" dirty="0">
                <a:highlight>
                  <a:srgbClr val="00FF00"/>
                </a:highlight>
              </a:rPr>
              <a:t>Counterclaims</a:t>
            </a:r>
            <a:r>
              <a:rPr lang="en-US" sz="2000" dirty="0">
                <a:highlight>
                  <a:srgbClr val="00FF00"/>
                </a:highlight>
              </a:rPr>
              <a:t> - A claim made to offset another claim. An argument opposing the claim. </a:t>
            </a:r>
          </a:p>
          <a:p>
            <a:pPr lvl="2"/>
            <a:r>
              <a:rPr lang="en-US" sz="1800" b="1" u="sng" dirty="0"/>
              <a:t>Ex</a:t>
            </a:r>
            <a:r>
              <a:rPr lang="en-US" sz="1800" dirty="0"/>
              <a:t>: Short people are not strong enough to get a good job.</a:t>
            </a:r>
          </a:p>
          <a:p>
            <a:pPr lvl="1"/>
            <a:r>
              <a:rPr lang="en-US" sz="2000" b="1" u="sng" dirty="0">
                <a:highlight>
                  <a:srgbClr val="00FFFF"/>
                </a:highlight>
              </a:rPr>
              <a:t>Reasons</a:t>
            </a:r>
            <a:r>
              <a:rPr lang="en-US" sz="2000" dirty="0">
                <a:highlight>
                  <a:srgbClr val="00FFFF"/>
                </a:highlight>
              </a:rPr>
              <a:t> – Reasoning for the claim</a:t>
            </a:r>
          </a:p>
          <a:p>
            <a:pPr lvl="2"/>
            <a:r>
              <a:rPr lang="en-US" sz="1800" b="1" u="sng" dirty="0"/>
              <a:t>Ex</a:t>
            </a:r>
            <a:r>
              <a:rPr lang="en-US" sz="1800" dirty="0"/>
              <a:t>: Since short, skinny people often times do not have much physical strength, they spend much of their time building their intellectual strength and become much smarter than their big, buff enemies.</a:t>
            </a:r>
          </a:p>
          <a:p>
            <a:pPr lvl="1"/>
            <a:r>
              <a:rPr lang="en-US" sz="2000" b="1" u="sng" dirty="0">
                <a:highlight>
                  <a:srgbClr val="FF00FF"/>
                </a:highlight>
              </a:rPr>
              <a:t>Evidence</a:t>
            </a:r>
            <a:r>
              <a:rPr lang="en-US" sz="2000" dirty="0">
                <a:highlight>
                  <a:srgbClr val="FF00FF"/>
                </a:highlight>
              </a:rPr>
              <a:t> – Proof that a claim is true</a:t>
            </a:r>
          </a:p>
          <a:p>
            <a:pPr lvl="2"/>
            <a:r>
              <a:rPr lang="en-US" sz="1800" b="1" u="sng" dirty="0"/>
              <a:t>Ex</a:t>
            </a:r>
            <a:r>
              <a:rPr lang="en-US" sz="1800" dirty="0"/>
              <a:t>: Mr. Schnell is the shortest male I know, but he is a teacher with 4 degrees (2 undergrad and 2 master’s). He has a better job than most of his giant classmates from grade school.</a:t>
            </a:r>
          </a:p>
          <a:p>
            <a:pPr lvl="1"/>
            <a:r>
              <a:rPr lang="en-US" sz="2000" b="1" u="sng" dirty="0">
                <a:highlight>
                  <a:srgbClr val="C0C0C0"/>
                </a:highlight>
              </a:rPr>
              <a:t>Concluding Statement </a:t>
            </a:r>
            <a:r>
              <a:rPr lang="en-US" sz="2000" dirty="0">
                <a:highlight>
                  <a:srgbClr val="C0C0C0"/>
                </a:highlight>
              </a:rPr>
              <a:t>– an author’s final thoughts on the issue at hand.</a:t>
            </a:r>
          </a:p>
        </p:txBody>
      </p:sp>
    </p:spTree>
    <p:extLst>
      <p:ext uri="{BB962C8B-B14F-4D97-AF65-F5344CB8AC3E}">
        <p14:creationId xmlns:p14="http://schemas.microsoft.com/office/powerpoint/2010/main" val="4165337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AB0B7A0F90C8C4D80E6CE25C6F3D8CE" ma:contentTypeVersion="7" ma:contentTypeDescription="Create a new document." ma:contentTypeScope="" ma:versionID="eda4b701a6e40f088777deae525b9ba4">
  <xsd:schema xmlns:xsd="http://www.w3.org/2001/XMLSchema" xmlns:xs="http://www.w3.org/2001/XMLSchema" xmlns:p="http://schemas.microsoft.com/office/2006/metadata/properties" xmlns:ns2="5c7474a3-7289-44ad-984c-15bafbbb3030" xmlns:ns3="934f1b58-f315-41f8-ac1c-be8e33b67547" targetNamespace="http://schemas.microsoft.com/office/2006/metadata/properties" ma:root="true" ma:fieldsID="52dfc0bd5831f95ba8782150137be616" ns2:_="" ns3:_="">
    <xsd:import namespace="5c7474a3-7289-44ad-984c-15bafbbb3030"/>
    <xsd:import namespace="934f1b58-f315-41f8-ac1c-be8e33b67547"/>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c7474a3-7289-44ad-984c-15bafbbb303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34f1b58-f315-41f8-ac1c-be8e33b67547"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13615FE-5553-4A7C-82BB-E0056885EDD3}">
  <ds:schemaRefs>
    <ds:schemaRef ds:uri="http://schemas.microsoft.com/sharepoint/v3/contenttype/forms"/>
  </ds:schemaRefs>
</ds:datastoreItem>
</file>

<file path=customXml/itemProps2.xml><?xml version="1.0" encoding="utf-8"?>
<ds:datastoreItem xmlns:ds="http://schemas.openxmlformats.org/officeDocument/2006/customXml" ds:itemID="{5914A380-84B7-432E-B050-0C360D20DDAF}">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DAD0A307-C5C3-42EB-84C9-0BF926676CA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c7474a3-7289-44ad-984c-15bafbbb3030"/>
    <ds:schemaRef ds:uri="934f1b58-f315-41f8-ac1c-be8e33b6754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428</TotalTime>
  <Words>2211</Words>
  <Application>Microsoft Office PowerPoint</Application>
  <PresentationFormat>Widescreen</PresentationFormat>
  <Paragraphs>87</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Bellringer</vt:lpstr>
      <vt:lpstr>Tutoring this afternoon on Teams—access it from your calendar.</vt:lpstr>
      <vt:lpstr>URGENT!!!</vt:lpstr>
      <vt:lpstr>PowerPoint Presentation</vt:lpstr>
      <vt:lpstr>Learning Targets</vt:lpstr>
      <vt:lpstr>Who wants take a shot at this?</vt:lpstr>
      <vt:lpstr>So, what exactly do I mean by “argument”?</vt:lpstr>
      <vt:lpstr>Elements of an Argument</vt:lpstr>
      <vt:lpstr>Model Argument</vt:lpstr>
      <vt:lpstr>PowerPoint Presentation</vt:lpstr>
      <vt:lpstr>PowerPoint Presentation</vt:lpstr>
      <vt:lpstr>PowerPoint Presentation</vt:lpstr>
      <vt:lpstr>Reminder of What We Looked For</vt:lpstr>
      <vt:lpstr>PowerPoint Presentation</vt:lpstr>
      <vt:lpstr>PowerPoint Presentation</vt:lpstr>
      <vt:lpstr>PowerPoint Presentation</vt:lpstr>
      <vt:lpstr>Let’s connect these ideas back to Unit 2—Survival!</vt:lpstr>
      <vt:lpstr>Survival</vt:lpstr>
      <vt:lpstr>Writing Prompt</vt:lpstr>
      <vt:lpstr>HOMEWORK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Bellringer</dc:title>
  <dc:creator>Natalie Thomas</dc:creator>
  <cp:lastModifiedBy>Natalie Thomas</cp:lastModifiedBy>
  <cp:revision>5</cp:revision>
  <dcterms:created xsi:type="dcterms:W3CDTF">2020-12-14T21:40:03Z</dcterms:created>
  <dcterms:modified xsi:type="dcterms:W3CDTF">2020-12-15T04:48:10Z</dcterms:modified>
</cp:coreProperties>
</file>