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6" r:id="rId6"/>
    <p:sldId id="259" r:id="rId7"/>
    <p:sldId id="258" r:id="rId8"/>
    <p:sldId id="260" r:id="rId9"/>
    <p:sldId id="261" r:id="rId10"/>
    <p:sldId id="262" r:id="rId11"/>
    <p:sldId id="263" r:id="rId12"/>
    <p:sldId id="264" r:id="rId13"/>
    <p:sldId id="265" r:id="rId14"/>
    <p:sldId id="266" r:id="rId15"/>
    <p:sldId id="269" r:id="rId16"/>
    <p:sldId id="267" r:id="rId17"/>
    <p:sldId id="268"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B40EBB-C0B1-4FCD-B7DC-1B82F2BB2DC9}" v="1" dt="2020-11-17T23:25:33.8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868AB-8746-4B27-8F08-41A31DA169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14BDF2F-8738-43F3-A9C4-DF0E26D96B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2E48D4-E46F-4373-A7F7-A254579D01B1}"/>
              </a:ext>
            </a:extLst>
          </p:cNvPr>
          <p:cNvSpPr>
            <a:spLocks noGrp="1"/>
          </p:cNvSpPr>
          <p:nvPr>
            <p:ph type="dt" sz="half" idx="10"/>
          </p:nvPr>
        </p:nvSpPr>
        <p:spPr/>
        <p:txBody>
          <a:bodyPr/>
          <a:lstStyle/>
          <a:p>
            <a:fld id="{2E8EB101-CD51-4E6A-A526-145C45433D7B}" type="datetimeFigureOut">
              <a:rPr lang="en-US" smtClean="0"/>
              <a:t>11/18/2020</a:t>
            </a:fld>
            <a:endParaRPr lang="en-US"/>
          </a:p>
        </p:txBody>
      </p:sp>
      <p:sp>
        <p:nvSpPr>
          <p:cNvPr id="5" name="Footer Placeholder 4">
            <a:extLst>
              <a:ext uri="{FF2B5EF4-FFF2-40B4-BE49-F238E27FC236}">
                <a16:creationId xmlns:a16="http://schemas.microsoft.com/office/drawing/2014/main" id="{A30748B3-5CC5-42C5-A09C-995CECD107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84BA4E-0780-4204-A71C-9B13DA35BFD9}"/>
              </a:ext>
            </a:extLst>
          </p:cNvPr>
          <p:cNvSpPr>
            <a:spLocks noGrp="1"/>
          </p:cNvSpPr>
          <p:nvPr>
            <p:ph type="sldNum" sz="quarter" idx="12"/>
          </p:nvPr>
        </p:nvSpPr>
        <p:spPr/>
        <p:txBody>
          <a:bodyPr/>
          <a:lstStyle/>
          <a:p>
            <a:fld id="{8D3692D2-66BE-4BEA-8F9B-A1EF27DCC7CE}" type="slidenum">
              <a:rPr lang="en-US" smtClean="0"/>
              <a:t>‹#›</a:t>
            </a:fld>
            <a:endParaRPr lang="en-US"/>
          </a:p>
        </p:txBody>
      </p:sp>
    </p:spTree>
    <p:extLst>
      <p:ext uri="{BB962C8B-B14F-4D97-AF65-F5344CB8AC3E}">
        <p14:creationId xmlns:p14="http://schemas.microsoft.com/office/powerpoint/2010/main" val="3797200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67386-D834-40A7-9D89-DB38E6B9C7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82AF5A-B119-4913-9E2D-4DF58B3F43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ED4332-400C-4B1B-A766-50D01AEE3654}"/>
              </a:ext>
            </a:extLst>
          </p:cNvPr>
          <p:cNvSpPr>
            <a:spLocks noGrp="1"/>
          </p:cNvSpPr>
          <p:nvPr>
            <p:ph type="dt" sz="half" idx="10"/>
          </p:nvPr>
        </p:nvSpPr>
        <p:spPr/>
        <p:txBody>
          <a:bodyPr/>
          <a:lstStyle/>
          <a:p>
            <a:fld id="{2E8EB101-CD51-4E6A-A526-145C45433D7B}" type="datetimeFigureOut">
              <a:rPr lang="en-US" smtClean="0"/>
              <a:t>11/18/2020</a:t>
            </a:fld>
            <a:endParaRPr lang="en-US"/>
          </a:p>
        </p:txBody>
      </p:sp>
      <p:sp>
        <p:nvSpPr>
          <p:cNvPr id="5" name="Footer Placeholder 4">
            <a:extLst>
              <a:ext uri="{FF2B5EF4-FFF2-40B4-BE49-F238E27FC236}">
                <a16:creationId xmlns:a16="http://schemas.microsoft.com/office/drawing/2014/main" id="{65FCDCE4-E37A-42EB-9BB6-7FE8A7056A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8281C4-4B79-4313-A5B4-DF0CA0C882BC}"/>
              </a:ext>
            </a:extLst>
          </p:cNvPr>
          <p:cNvSpPr>
            <a:spLocks noGrp="1"/>
          </p:cNvSpPr>
          <p:nvPr>
            <p:ph type="sldNum" sz="quarter" idx="12"/>
          </p:nvPr>
        </p:nvSpPr>
        <p:spPr/>
        <p:txBody>
          <a:bodyPr/>
          <a:lstStyle/>
          <a:p>
            <a:fld id="{8D3692D2-66BE-4BEA-8F9B-A1EF27DCC7CE}" type="slidenum">
              <a:rPr lang="en-US" smtClean="0"/>
              <a:t>‹#›</a:t>
            </a:fld>
            <a:endParaRPr lang="en-US"/>
          </a:p>
        </p:txBody>
      </p:sp>
    </p:spTree>
    <p:extLst>
      <p:ext uri="{BB962C8B-B14F-4D97-AF65-F5344CB8AC3E}">
        <p14:creationId xmlns:p14="http://schemas.microsoft.com/office/powerpoint/2010/main" val="1055415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9C07E8-F95D-455D-9F44-65CB41C0F58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FCEEAC-E110-4C70-B528-BC4FBAEB4A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06D894-9A9D-4202-9C5F-97C78DFAB8C3}"/>
              </a:ext>
            </a:extLst>
          </p:cNvPr>
          <p:cNvSpPr>
            <a:spLocks noGrp="1"/>
          </p:cNvSpPr>
          <p:nvPr>
            <p:ph type="dt" sz="half" idx="10"/>
          </p:nvPr>
        </p:nvSpPr>
        <p:spPr/>
        <p:txBody>
          <a:bodyPr/>
          <a:lstStyle/>
          <a:p>
            <a:fld id="{2E8EB101-CD51-4E6A-A526-145C45433D7B}" type="datetimeFigureOut">
              <a:rPr lang="en-US" smtClean="0"/>
              <a:t>11/18/2020</a:t>
            </a:fld>
            <a:endParaRPr lang="en-US"/>
          </a:p>
        </p:txBody>
      </p:sp>
      <p:sp>
        <p:nvSpPr>
          <p:cNvPr id="5" name="Footer Placeholder 4">
            <a:extLst>
              <a:ext uri="{FF2B5EF4-FFF2-40B4-BE49-F238E27FC236}">
                <a16:creationId xmlns:a16="http://schemas.microsoft.com/office/drawing/2014/main" id="{5F42C675-2936-43C4-BF62-62CD0E2D9E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8EDA90-8250-4D42-8F13-1427545D5E2A}"/>
              </a:ext>
            </a:extLst>
          </p:cNvPr>
          <p:cNvSpPr>
            <a:spLocks noGrp="1"/>
          </p:cNvSpPr>
          <p:nvPr>
            <p:ph type="sldNum" sz="quarter" idx="12"/>
          </p:nvPr>
        </p:nvSpPr>
        <p:spPr/>
        <p:txBody>
          <a:bodyPr/>
          <a:lstStyle/>
          <a:p>
            <a:fld id="{8D3692D2-66BE-4BEA-8F9B-A1EF27DCC7CE}" type="slidenum">
              <a:rPr lang="en-US" smtClean="0"/>
              <a:t>‹#›</a:t>
            </a:fld>
            <a:endParaRPr lang="en-US"/>
          </a:p>
        </p:txBody>
      </p:sp>
    </p:spTree>
    <p:extLst>
      <p:ext uri="{BB962C8B-B14F-4D97-AF65-F5344CB8AC3E}">
        <p14:creationId xmlns:p14="http://schemas.microsoft.com/office/powerpoint/2010/main" val="1441683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C2E32-3F9D-49E2-AE11-63615785A6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DA050A-EF88-4CD3-818E-55F2572664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65708D-B65B-4EF2-868B-66E2112E32C7}"/>
              </a:ext>
            </a:extLst>
          </p:cNvPr>
          <p:cNvSpPr>
            <a:spLocks noGrp="1"/>
          </p:cNvSpPr>
          <p:nvPr>
            <p:ph type="dt" sz="half" idx="10"/>
          </p:nvPr>
        </p:nvSpPr>
        <p:spPr/>
        <p:txBody>
          <a:bodyPr/>
          <a:lstStyle/>
          <a:p>
            <a:fld id="{2E8EB101-CD51-4E6A-A526-145C45433D7B}" type="datetimeFigureOut">
              <a:rPr lang="en-US" smtClean="0"/>
              <a:t>11/18/2020</a:t>
            </a:fld>
            <a:endParaRPr lang="en-US"/>
          </a:p>
        </p:txBody>
      </p:sp>
      <p:sp>
        <p:nvSpPr>
          <p:cNvPr id="5" name="Footer Placeholder 4">
            <a:extLst>
              <a:ext uri="{FF2B5EF4-FFF2-40B4-BE49-F238E27FC236}">
                <a16:creationId xmlns:a16="http://schemas.microsoft.com/office/drawing/2014/main" id="{516A8591-086E-4135-91F6-B2BD8787FA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9D3188-6367-4E4F-82C9-0711397F00C5}"/>
              </a:ext>
            </a:extLst>
          </p:cNvPr>
          <p:cNvSpPr>
            <a:spLocks noGrp="1"/>
          </p:cNvSpPr>
          <p:nvPr>
            <p:ph type="sldNum" sz="quarter" idx="12"/>
          </p:nvPr>
        </p:nvSpPr>
        <p:spPr/>
        <p:txBody>
          <a:bodyPr/>
          <a:lstStyle/>
          <a:p>
            <a:fld id="{8D3692D2-66BE-4BEA-8F9B-A1EF27DCC7CE}" type="slidenum">
              <a:rPr lang="en-US" smtClean="0"/>
              <a:t>‹#›</a:t>
            </a:fld>
            <a:endParaRPr lang="en-US"/>
          </a:p>
        </p:txBody>
      </p:sp>
    </p:spTree>
    <p:extLst>
      <p:ext uri="{BB962C8B-B14F-4D97-AF65-F5344CB8AC3E}">
        <p14:creationId xmlns:p14="http://schemas.microsoft.com/office/powerpoint/2010/main" val="2092505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015AE-569A-4F05-94D3-2B94546132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DB010D-E441-4BAE-91E4-412D84549B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D9765D-F14B-4E82-B9D2-A07EA19B64A3}"/>
              </a:ext>
            </a:extLst>
          </p:cNvPr>
          <p:cNvSpPr>
            <a:spLocks noGrp="1"/>
          </p:cNvSpPr>
          <p:nvPr>
            <p:ph type="dt" sz="half" idx="10"/>
          </p:nvPr>
        </p:nvSpPr>
        <p:spPr/>
        <p:txBody>
          <a:bodyPr/>
          <a:lstStyle/>
          <a:p>
            <a:fld id="{2E8EB101-CD51-4E6A-A526-145C45433D7B}" type="datetimeFigureOut">
              <a:rPr lang="en-US" smtClean="0"/>
              <a:t>11/18/2020</a:t>
            </a:fld>
            <a:endParaRPr lang="en-US"/>
          </a:p>
        </p:txBody>
      </p:sp>
      <p:sp>
        <p:nvSpPr>
          <p:cNvPr id="5" name="Footer Placeholder 4">
            <a:extLst>
              <a:ext uri="{FF2B5EF4-FFF2-40B4-BE49-F238E27FC236}">
                <a16:creationId xmlns:a16="http://schemas.microsoft.com/office/drawing/2014/main" id="{6931E0D6-D2CB-49B2-B0A2-2366BC259C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DB6851-BA20-4F3E-BC6D-3DB02562328F}"/>
              </a:ext>
            </a:extLst>
          </p:cNvPr>
          <p:cNvSpPr>
            <a:spLocks noGrp="1"/>
          </p:cNvSpPr>
          <p:nvPr>
            <p:ph type="sldNum" sz="quarter" idx="12"/>
          </p:nvPr>
        </p:nvSpPr>
        <p:spPr/>
        <p:txBody>
          <a:bodyPr/>
          <a:lstStyle/>
          <a:p>
            <a:fld id="{8D3692D2-66BE-4BEA-8F9B-A1EF27DCC7CE}" type="slidenum">
              <a:rPr lang="en-US" smtClean="0"/>
              <a:t>‹#›</a:t>
            </a:fld>
            <a:endParaRPr lang="en-US"/>
          </a:p>
        </p:txBody>
      </p:sp>
    </p:spTree>
    <p:extLst>
      <p:ext uri="{BB962C8B-B14F-4D97-AF65-F5344CB8AC3E}">
        <p14:creationId xmlns:p14="http://schemas.microsoft.com/office/powerpoint/2010/main" val="1279500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16225-4004-45E0-BDDF-D2EA86708C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AD5681-239F-4703-B028-7D95B0FB36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80372DE-D094-4096-87C1-63C66FFB38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C7A7467-6C88-4274-B0DD-19064254E343}"/>
              </a:ext>
            </a:extLst>
          </p:cNvPr>
          <p:cNvSpPr>
            <a:spLocks noGrp="1"/>
          </p:cNvSpPr>
          <p:nvPr>
            <p:ph type="dt" sz="half" idx="10"/>
          </p:nvPr>
        </p:nvSpPr>
        <p:spPr/>
        <p:txBody>
          <a:bodyPr/>
          <a:lstStyle/>
          <a:p>
            <a:fld id="{2E8EB101-CD51-4E6A-A526-145C45433D7B}" type="datetimeFigureOut">
              <a:rPr lang="en-US" smtClean="0"/>
              <a:t>11/18/2020</a:t>
            </a:fld>
            <a:endParaRPr lang="en-US"/>
          </a:p>
        </p:txBody>
      </p:sp>
      <p:sp>
        <p:nvSpPr>
          <p:cNvPr id="6" name="Footer Placeholder 5">
            <a:extLst>
              <a:ext uri="{FF2B5EF4-FFF2-40B4-BE49-F238E27FC236}">
                <a16:creationId xmlns:a16="http://schemas.microsoft.com/office/drawing/2014/main" id="{E81FE776-34C4-4DEB-9081-F0E82A0138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565FEE-AC36-47FE-A23B-C300FE221175}"/>
              </a:ext>
            </a:extLst>
          </p:cNvPr>
          <p:cNvSpPr>
            <a:spLocks noGrp="1"/>
          </p:cNvSpPr>
          <p:nvPr>
            <p:ph type="sldNum" sz="quarter" idx="12"/>
          </p:nvPr>
        </p:nvSpPr>
        <p:spPr/>
        <p:txBody>
          <a:bodyPr/>
          <a:lstStyle/>
          <a:p>
            <a:fld id="{8D3692D2-66BE-4BEA-8F9B-A1EF27DCC7CE}" type="slidenum">
              <a:rPr lang="en-US" smtClean="0"/>
              <a:t>‹#›</a:t>
            </a:fld>
            <a:endParaRPr lang="en-US"/>
          </a:p>
        </p:txBody>
      </p:sp>
    </p:spTree>
    <p:extLst>
      <p:ext uri="{BB962C8B-B14F-4D97-AF65-F5344CB8AC3E}">
        <p14:creationId xmlns:p14="http://schemas.microsoft.com/office/powerpoint/2010/main" val="1884335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3158A-4347-452E-BD41-B83497376D3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4F2F8-E7DE-42D8-ABDF-8B83C1D71A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7A070D-75F6-4CFB-B204-24D2C78B86F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993CBA7-09AA-4A13-A8BE-94D31BA50F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60C2D6-0B9C-48D3-A586-8612C3CDE6F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DDB6469-2B67-4014-A63D-57BDF866B02A}"/>
              </a:ext>
            </a:extLst>
          </p:cNvPr>
          <p:cNvSpPr>
            <a:spLocks noGrp="1"/>
          </p:cNvSpPr>
          <p:nvPr>
            <p:ph type="dt" sz="half" idx="10"/>
          </p:nvPr>
        </p:nvSpPr>
        <p:spPr/>
        <p:txBody>
          <a:bodyPr/>
          <a:lstStyle/>
          <a:p>
            <a:fld id="{2E8EB101-CD51-4E6A-A526-145C45433D7B}" type="datetimeFigureOut">
              <a:rPr lang="en-US" smtClean="0"/>
              <a:t>11/18/2020</a:t>
            </a:fld>
            <a:endParaRPr lang="en-US"/>
          </a:p>
        </p:txBody>
      </p:sp>
      <p:sp>
        <p:nvSpPr>
          <p:cNvPr id="8" name="Footer Placeholder 7">
            <a:extLst>
              <a:ext uri="{FF2B5EF4-FFF2-40B4-BE49-F238E27FC236}">
                <a16:creationId xmlns:a16="http://schemas.microsoft.com/office/drawing/2014/main" id="{4AD0795E-7FBB-4358-963D-2C1A60D25AC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41C66B-C497-432A-B62C-F6FB37BD17BC}"/>
              </a:ext>
            </a:extLst>
          </p:cNvPr>
          <p:cNvSpPr>
            <a:spLocks noGrp="1"/>
          </p:cNvSpPr>
          <p:nvPr>
            <p:ph type="sldNum" sz="quarter" idx="12"/>
          </p:nvPr>
        </p:nvSpPr>
        <p:spPr/>
        <p:txBody>
          <a:bodyPr/>
          <a:lstStyle/>
          <a:p>
            <a:fld id="{8D3692D2-66BE-4BEA-8F9B-A1EF27DCC7CE}" type="slidenum">
              <a:rPr lang="en-US" smtClean="0"/>
              <a:t>‹#›</a:t>
            </a:fld>
            <a:endParaRPr lang="en-US"/>
          </a:p>
        </p:txBody>
      </p:sp>
    </p:spTree>
    <p:extLst>
      <p:ext uri="{BB962C8B-B14F-4D97-AF65-F5344CB8AC3E}">
        <p14:creationId xmlns:p14="http://schemas.microsoft.com/office/powerpoint/2010/main" val="982666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2FC06-4AA6-498F-AEDE-95ECD174B2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C6AC10-14A5-4263-8987-0EC2FF868A56}"/>
              </a:ext>
            </a:extLst>
          </p:cNvPr>
          <p:cNvSpPr>
            <a:spLocks noGrp="1"/>
          </p:cNvSpPr>
          <p:nvPr>
            <p:ph type="dt" sz="half" idx="10"/>
          </p:nvPr>
        </p:nvSpPr>
        <p:spPr/>
        <p:txBody>
          <a:bodyPr/>
          <a:lstStyle/>
          <a:p>
            <a:fld id="{2E8EB101-CD51-4E6A-A526-145C45433D7B}" type="datetimeFigureOut">
              <a:rPr lang="en-US" smtClean="0"/>
              <a:t>11/18/2020</a:t>
            </a:fld>
            <a:endParaRPr lang="en-US"/>
          </a:p>
        </p:txBody>
      </p:sp>
      <p:sp>
        <p:nvSpPr>
          <p:cNvPr id="4" name="Footer Placeholder 3">
            <a:extLst>
              <a:ext uri="{FF2B5EF4-FFF2-40B4-BE49-F238E27FC236}">
                <a16:creationId xmlns:a16="http://schemas.microsoft.com/office/drawing/2014/main" id="{E8574754-2FC1-4BCF-94CB-53C974C29B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45459C7-98F6-4112-9FE7-9226ED7AE329}"/>
              </a:ext>
            </a:extLst>
          </p:cNvPr>
          <p:cNvSpPr>
            <a:spLocks noGrp="1"/>
          </p:cNvSpPr>
          <p:nvPr>
            <p:ph type="sldNum" sz="quarter" idx="12"/>
          </p:nvPr>
        </p:nvSpPr>
        <p:spPr/>
        <p:txBody>
          <a:bodyPr/>
          <a:lstStyle/>
          <a:p>
            <a:fld id="{8D3692D2-66BE-4BEA-8F9B-A1EF27DCC7CE}" type="slidenum">
              <a:rPr lang="en-US" smtClean="0"/>
              <a:t>‹#›</a:t>
            </a:fld>
            <a:endParaRPr lang="en-US"/>
          </a:p>
        </p:txBody>
      </p:sp>
    </p:spTree>
    <p:extLst>
      <p:ext uri="{BB962C8B-B14F-4D97-AF65-F5344CB8AC3E}">
        <p14:creationId xmlns:p14="http://schemas.microsoft.com/office/powerpoint/2010/main" val="2670034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28896A-B1A6-4BF2-BC74-C7FEB4CC9E07}"/>
              </a:ext>
            </a:extLst>
          </p:cNvPr>
          <p:cNvSpPr>
            <a:spLocks noGrp="1"/>
          </p:cNvSpPr>
          <p:nvPr>
            <p:ph type="dt" sz="half" idx="10"/>
          </p:nvPr>
        </p:nvSpPr>
        <p:spPr/>
        <p:txBody>
          <a:bodyPr/>
          <a:lstStyle/>
          <a:p>
            <a:fld id="{2E8EB101-CD51-4E6A-A526-145C45433D7B}" type="datetimeFigureOut">
              <a:rPr lang="en-US" smtClean="0"/>
              <a:t>11/18/2020</a:t>
            </a:fld>
            <a:endParaRPr lang="en-US"/>
          </a:p>
        </p:txBody>
      </p:sp>
      <p:sp>
        <p:nvSpPr>
          <p:cNvPr id="3" name="Footer Placeholder 2">
            <a:extLst>
              <a:ext uri="{FF2B5EF4-FFF2-40B4-BE49-F238E27FC236}">
                <a16:creationId xmlns:a16="http://schemas.microsoft.com/office/drawing/2014/main" id="{0C53BC37-323C-44E5-B3CF-EE95CE3834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C96E295-FB2D-4F26-A2B9-BA2A5DED18B5}"/>
              </a:ext>
            </a:extLst>
          </p:cNvPr>
          <p:cNvSpPr>
            <a:spLocks noGrp="1"/>
          </p:cNvSpPr>
          <p:nvPr>
            <p:ph type="sldNum" sz="quarter" idx="12"/>
          </p:nvPr>
        </p:nvSpPr>
        <p:spPr/>
        <p:txBody>
          <a:bodyPr/>
          <a:lstStyle/>
          <a:p>
            <a:fld id="{8D3692D2-66BE-4BEA-8F9B-A1EF27DCC7CE}" type="slidenum">
              <a:rPr lang="en-US" smtClean="0"/>
              <a:t>‹#›</a:t>
            </a:fld>
            <a:endParaRPr lang="en-US"/>
          </a:p>
        </p:txBody>
      </p:sp>
    </p:spTree>
    <p:extLst>
      <p:ext uri="{BB962C8B-B14F-4D97-AF65-F5344CB8AC3E}">
        <p14:creationId xmlns:p14="http://schemas.microsoft.com/office/powerpoint/2010/main" val="3459488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535C2-2A50-410A-B5D0-864639CB88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BB2878-15AB-4229-A08D-59781F0658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B09BD3-428B-4BF4-AF69-A26AC11E29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BAE76D-9ADF-460C-84A1-2C83AF6D5B89}"/>
              </a:ext>
            </a:extLst>
          </p:cNvPr>
          <p:cNvSpPr>
            <a:spLocks noGrp="1"/>
          </p:cNvSpPr>
          <p:nvPr>
            <p:ph type="dt" sz="half" idx="10"/>
          </p:nvPr>
        </p:nvSpPr>
        <p:spPr/>
        <p:txBody>
          <a:bodyPr/>
          <a:lstStyle/>
          <a:p>
            <a:fld id="{2E8EB101-CD51-4E6A-A526-145C45433D7B}" type="datetimeFigureOut">
              <a:rPr lang="en-US" smtClean="0"/>
              <a:t>11/18/2020</a:t>
            </a:fld>
            <a:endParaRPr lang="en-US"/>
          </a:p>
        </p:txBody>
      </p:sp>
      <p:sp>
        <p:nvSpPr>
          <p:cNvPr id="6" name="Footer Placeholder 5">
            <a:extLst>
              <a:ext uri="{FF2B5EF4-FFF2-40B4-BE49-F238E27FC236}">
                <a16:creationId xmlns:a16="http://schemas.microsoft.com/office/drawing/2014/main" id="{364EF9D9-F6B3-4080-AFF5-A32D5E325C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AA7B36-BE75-4513-B792-0C971B43E484}"/>
              </a:ext>
            </a:extLst>
          </p:cNvPr>
          <p:cNvSpPr>
            <a:spLocks noGrp="1"/>
          </p:cNvSpPr>
          <p:nvPr>
            <p:ph type="sldNum" sz="quarter" idx="12"/>
          </p:nvPr>
        </p:nvSpPr>
        <p:spPr/>
        <p:txBody>
          <a:bodyPr/>
          <a:lstStyle/>
          <a:p>
            <a:fld id="{8D3692D2-66BE-4BEA-8F9B-A1EF27DCC7CE}" type="slidenum">
              <a:rPr lang="en-US" smtClean="0"/>
              <a:t>‹#›</a:t>
            </a:fld>
            <a:endParaRPr lang="en-US"/>
          </a:p>
        </p:txBody>
      </p:sp>
    </p:spTree>
    <p:extLst>
      <p:ext uri="{BB962C8B-B14F-4D97-AF65-F5344CB8AC3E}">
        <p14:creationId xmlns:p14="http://schemas.microsoft.com/office/powerpoint/2010/main" val="3850474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DC7F-DD06-4932-92ED-0F60D96A12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6BD8918-6CE0-4E37-811A-3B7C28291E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6CC9433-6E95-4E9D-A10B-324A311EDF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537DF6-6A93-480D-8D7E-78D4049A45B7}"/>
              </a:ext>
            </a:extLst>
          </p:cNvPr>
          <p:cNvSpPr>
            <a:spLocks noGrp="1"/>
          </p:cNvSpPr>
          <p:nvPr>
            <p:ph type="dt" sz="half" idx="10"/>
          </p:nvPr>
        </p:nvSpPr>
        <p:spPr/>
        <p:txBody>
          <a:bodyPr/>
          <a:lstStyle/>
          <a:p>
            <a:fld id="{2E8EB101-CD51-4E6A-A526-145C45433D7B}" type="datetimeFigureOut">
              <a:rPr lang="en-US" smtClean="0"/>
              <a:t>11/18/2020</a:t>
            </a:fld>
            <a:endParaRPr lang="en-US"/>
          </a:p>
        </p:txBody>
      </p:sp>
      <p:sp>
        <p:nvSpPr>
          <p:cNvPr id="6" name="Footer Placeholder 5">
            <a:extLst>
              <a:ext uri="{FF2B5EF4-FFF2-40B4-BE49-F238E27FC236}">
                <a16:creationId xmlns:a16="http://schemas.microsoft.com/office/drawing/2014/main" id="{4E76B734-EFFA-40E1-A1B1-0B25DFE013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ACBB6C-6D09-4B07-9751-135E74310A17}"/>
              </a:ext>
            </a:extLst>
          </p:cNvPr>
          <p:cNvSpPr>
            <a:spLocks noGrp="1"/>
          </p:cNvSpPr>
          <p:nvPr>
            <p:ph type="sldNum" sz="quarter" idx="12"/>
          </p:nvPr>
        </p:nvSpPr>
        <p:spPr/>
        <p:txBody>
          <a:bodyPr/>
          <a:lstStyle/>
          <a:p>
            <a:fld id="{8D3692D2-66BE-4BEA-8F9B-A1EF27DCC7CE}" type="slidenum">
              <a:rPr lang="en-US" smtClean="0"/>
              <a:t>‹#›</a:t>
            </a:fld>
            <a:endParaRPr lang="en-US"/>
          </a:p>
        </p:txBody>
      </p:sp>
    </p:spTree>
    <p:extLst>
      <p:ext uri="{BB962C8B-B14F-4D97-AF65-F5344CB8AC3E}">
        <p14:creationId xmlns:p14="http://schemas.microsoft.com/office/powerpoint/2010/main" val="1149054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FE98CE-1B12-450E-B29E-DFCC1A867C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9297AF5-6A42-4F77-83B9-ECAD3317C6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FE7823-AE18-4AD5-89C2-53AB1F08FC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8EB101-CD51-4E6A-A526-145C45433D7B}" type="datetimeFigureOut">
              <a:rPr lang="en-US" smtClean="0"/>
              <a:t>11/18/2020</a:t>
            </a:fld>
            <a:endParaRPr lang="en-US"/>
          </a:p>
        </p:txBody>
      </p:sp>
      <p:sp>
        <p:nvSpPr>
          <p:cNvPr id="5" name="Footer Placeholder 4">
            <a:extLst>
              <a:ext uri="{FF2B5EF4-FFF2-40B4-BE49-F238E27FC236}">
                <a16:creationId xmlns:a16="http://schemas.microsoft.com/office/drawing/2014/main" id="{A3390555-0443-4131-81DE-19AA56F005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129088-918C-4D53-B778-FD5F187D16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3692D2-66BE-4BEA-8F9B-A1EF27DCC7CE}" type="slidenum">
              <a:rPr lang="en-US" smtClean="0"/>
              <a:t>‹#›</a:t>
            </a:fld>
            <a:endParaRPr lang="en-US"/>
          </a:p>
        </p:txBody>
      </p:sp>
    </p:spTree>
    <p:extLst>
      <p:ext uri="{BB962C8B-B14F-4D97-AF65-F5344CB8AC3E}">
        <p14:creationId xmlns:p14="http://schemas.microsoft.com/office/powerpoint/2010/main" val="3061209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70">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1E3C5F">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CC5F569-B995-4A67-BB28-3CD834F0B6FA}"/>
              </a:ext>
            </a:extLst>
          </p:cNvPr>
          <p:cNvSpPr>
            <a:spLocks noGrp="1"/>
          </p:cNvSpPr>
          <p:nvPr>
            <p:ph type="title"/>
          </p:nvPr>
        </p:nvSpPr>
        <p:spPr>
          <a:xfrm>
            <a:off x="524256" y="4767072"/>
            <a:ext cx="6594189" cy="1625210"/>
          </a:xfrm>
        </p:spPr>
        <p:txBody>
          <a:bodyPr vert="horz" lIns="91440" tIns="45720" rIns="91440" bIns="45720" rtlCol="0" anchor="ctr">
            <a:normAutofit/>
          </a:bodyPr>
          <a:lstStyle/>
          <a:p>
            <a:pPr algn="r"/>
            <a:r>
              <a:rPr lang="en-US">
                <a:solidFill>
                  <a:srgbClr val="FFFFFF"/>
                </a:solidFill>
              </a:rPr>
              <a:t>Bellringer</a:t>
            </a:r>
          </a:p>
        </p:txBody>
      </p:sp>
      <p:pic>
        <p:nvPicPr>
          <p:cNvPr id="1026" name="Picture 2" descr="90+ PTSD Quotes to Help You Cope With Trauma - Declutter The Mind">
            <a:extLst>
              <a:ext uri="{FF2B5EF4-FFF2-40B4-BE49-F238E27FC236}">
                <a16:creationId xmlns:a16="http://schemas.microsoft.com/office/drawing/2014/main" id="{AAF423D5-1597-4223-80F3-44C84CE43530}"/>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t="27314" r="1" b="14494"/>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1029" name="Rectangle 72">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Content Placeholder 3">
            <a:extLst>
              <a:ext uri="{FF2B5EF4-FFF2-40B4-BE49-F238E27FC236}">
                <a16:creationId xmlns:a16="http://schemas.microsoft.com/office/drawing/2014/main" id="{C0A7E12D-D8B7-4377-BEEB-18D93F784348}"/>
              </a:ext>
            </a:extLst>
          </p:cNvPr>
          <p:cNvSpPr>
            <a:spLocks noGrp="1"/>
          </p:cNvSpPr>
          <p:nvPr>
            <p:ph sz="half" idx="1"/>
          </p:nvPr>
        </p:nvSpPr>
        <p:spPr>
          <a:xfrm>
            <a:off x="7793503" y="590843"/>
            <a:ext cx="3756072" cy="5683348"/>
          </a:xfrm>
        </p:spPr>
        <p:txBody>
          <a:bodyPr vert="horz" lIns="91440" tIns="45720" rIns="91440" bIns="45720" rtlCol="0" anchor="ctr">
            <a:normAutofit/>
          </a:bodyPr>
          <a:lstStyle/>
          <a:p>
            <a:r>
              <a:rPr lang="en-US" sz="4000" dirty="0">
                <a:solidFill>
                  <a:srgbClr val="FFFFFF"/>
                </a:solidFill>
              </a:rPr>
              <a:t>Read the quote on the screen.</a:t>
            </a:r>
          </a:p>
          <a:p>
            <a:r>
              <a:rPr lang="en-US" sz="4000" dirty="0">
                <a:solidFill>
                  <a:srgbClr val="FFFFFF"/>
                </a:solidFill>
              </a:rPr>
              <a:t>Does this quote reflect the seventh man’s experience with trauma? Why or why not?</a:t>
            </a:r>
          </a:p>
        </p:txBody>
      </p:sp>
    </p:spTree>
    <p:extLst>
      <p:ext uri="{BB962C8B-B14F-4D97-AF65-F5344CB8AC3E}">
        <p14:creationId xmlns:p14="http://schemas.microsoft.com/office/powerpoint/2010/main" val="4213564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379C9F-D9E4-4DD3-841F-6008288F315F}"/>
              </a:ext>
            </a:extLst>
          </p:cNvPr>
          <p:cNvSpPr>
            <a:spLocks noGrp="1"/>
          </p:cNvSpPr>
          <p:nvPr>
            <p:ph type="ctrTitle"/>
          </p:nvPr>
        </p:nvSpPr>
        <p:spPr>
          <a:xfrm>
            <a:off x="728870" y="1090056"/>
            <a:ext cx="7235687" cy="4059237"/>
          </a:xfrm>
        </p:spPr>
        <p:txBody>
          <a:bodyPr>
            <a:normAutofit fontScale="90000"/>
          </a:bodyPr>
          <a:lstStyle/>
          <a:p>
            <a:r>
              <a:rPr lang="en-US" dirty="0"/>
              <a:t>What other words in the text connect to the concept of the author’s mental or emotional state?</a:t>
            </a:r>
          </a:p>
        </p:txBody>
      </p:sp>
      <p:sp>
        <p:nvSpPr>
          <p:cNvPr id="7" name="TextBox 6">
            <a:extLst>
              <a:ext uri="{FF2B5EF4-FFF2-40B4-BE49-F238E27FC236}">
                <a16:creationId xmlns:a16="http://schemas.microsoft.com/office/drawing/2014/main" id="{147B1CD5-0F17-4E65-AD7E-0BF54DB59DCA}"/>
              </a:ext>
            </a:extLst>
          </p:cNvPr>
          <p:cNvSpPr txBox="1"/>
          <p:nvPr/>
        </p:nvSpPr>
        <p:spPr>
          <a:xfrm>
            <a:off x="9316278" y="1275588"/>
            <a:ext cx="2040835" cy="4524315"/>
          </a:xfrm>
          <a:prstGeom prst="rect">
            <a:avLst/>
          </a:prstGeom>
          <a:noFill/>
        </p:spPr>
        <p:txBody>
          <a:bodyPr wrap="square" rtlCol="0">
            <a:spAutoFit/>
          </a:bodyPr>
          <a:lstStyle/>
          <a:p>
            <a:r>
              <a:rPr lang="en-US" sz="1800" b="1" dirty="0">
                <a:solidFill>
                  <a:srgbClr val="000000"/>
                </a:solidFill>
                <a:effectLst/>
                <a:latin typeface="+mj-lt"/>
                <a:ea typeface="Times New Roman" panose="02020603050405020304" pitchFamily="18" charset="0"/>
              </a:rPr>
              <a:t>SWBAT </a:t>
            </a:r>
            <a:r>
              <a:rPr lang="en-US" sz="1800" dirty="0">
                <a:solidFill>
                  <a:srgbClr val="000000"/>
                </a:solidFill>
                <a:effectLst/>
                <a:latin typeface="+mj-lt"/>
                <a:ea typeface="Times New Roman" panose="02020603050405020304" pitchFamily="18" charset="0"/>
              </a:rPr>
              <a:t>describe the structure and major events </a:t>
            </a:r>
            <a:r>
              <a:rPr lang="en-US" sz="1800" b="1" dirty="0">
                <a:solidFill>
                  <a:srgbClr val="000000"/>
                </a:solidFill>
                <a:effectLst/>
                <a:latin typeface="+mj-lt"/>
                <a:ea typeface="Times New Roman" panose="02020603050405020304" pitchFamily="18" charset="0"/>
              </a:rPr>
              <a:t>IOT </a:t>
            </a:r>
            <a:r>
              <a:rPr lang="en-US" sz="1800" dirty="0">
                <a:solidFill>
                  <a:srgbClr val="000000"/>
                </a:solidFill>
                <a:effectLst/>
                <a:latin typeface="+mj-lt"/>
                <a:ea typeface="Times New Roman" panose="02020603050405020304" pitchFamily="18" charset="0"/>
              </a:rPr>
              <a:t>analyze how an author’s choices concerning how to structure a text, order events within it (parallel plots) and manipulate time (pacing and flashbacks), create such effects as mystery, tension, or surprise.</a:t>
            </a:r>
          </a:p>
          <a:p>
            <a:endParaRPr lang="en-US" dirty="0"/>
          </a:p>
        </p:txBody>
      </p:sp>
    </p:spTree>
    <p:extLst>
      <p:ext uri="{BB962C8B-B14F-4D97-AF65-F5344CB8AC3E}">
        <p14:creationId xmlns:p14="http://schemas.microsoft.com/office/powerpoint/2010/main" val="611820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EEAFE-FB7F-4F0E-BC2C-DAE71FF59EF9}"/>
              </a:ext>
            </a:extLst>
          </p:cNvPr>
          <p:cNvSpPr>
            <a:spLocks noGrp="1"/>
          </p:cNvSpPr>
          <p:nvPr>
            <p:ph type="title"/>
          </p:nvPr>
        </p:nvSpPr>
        <p:spPr/>
        <p:txBody>
          <a:bodyPr/>
          <a:lstStyle/>
          <a:p>
            <a:r>
              <a:rPr lang="en-US" dirty="0"/>
              <a:t>Author’s Word Choice</a:t>
            </a:r>
          </a:p>
        </p:txBody>
      </p:sp>
      <p:sp>
        <p:nvSpPr>
          <p:cNvPr id="3" name="Content Placeholder 2">
            <a:extLst>
              <a:ext uri="{FF2B5EF4-FFF2-40B4-BE49-F238E27FC236}">
                <a16:creationId xmlns:a16="http://schemas.microsoft.com/office/drawing/2014/main" id="{EFC9B0C4-7393-4E7B-B972-975F8E9B1E6F}"/>
              </a:ext>
            </a:extLst>
          </p:cNvPr>
          <p:cNvSpPr>
            <a:spLocks noGrp="1"/>
          </p:cNvSpPr>
          <p:nvPr>
            <p:ph idx="1"/>
          </p:nvPr>
        </p:nvSpPr>
        <p:spPr>
          <a:xfrm>
            <a:off x="838200" y="1825625"/>
            <a:ext cx="8054009" cy="4351338"/>
          </a:xfrm>
        </p:spPr>
        <p:txBody>
          <a:bodyPr/>
          <a:lstStyle/>
          <a:p>
            <a:r>
              <a:rPr lang="en-US" dirty="0"/>
              <a:t>Go back and find a section of the text that you think is particularly powerful.</a:t>
            </a:r>
          </a:p>
          <a:p>
            <a:pPr lvl="1"/>
            <a:r>
              <a:rPr lang="en-US" dirty="0"/>
              <a:t>I’ll give you about three minutes and then we will discuss!</a:t>
            </a:r>
          </a:p>
          <a:p>
            <a:r>
              <a:rPr lang="en-US" dirty="0"/>
              <a:t>Which words from that section are particularly powerful?</a:t>
            </a:r>
          </a:p>
          <a:p>
            <a:r>
              <a:rPr lang="en-US" dirty="0"/>
              <a:t>Which words </a:t>
            </a:r>
            <a:r>
              <a:rPr lang="en-US" sz="2800" dirty="0">
                <a:solidFill>
                  <a:srgbClr val="000000"/>
                </a:solidFill>
                <a:effectLst/>
                <a:ea typeface="Times New Roman" panose="02020603050405020304" pitchFamily="18" charset="0"/>
              </a:rPr>
              <a:t>create such effects as mystery, tension, or surprise?</a:t>
            </a:r>
            <a:endParaRPr lang="en-US" dirty="0"/>
          </a:p>
        </p:txBody>
      </p:sp>
      <p:sp>
        <p:nvSpPr>
          <p:cNvPr id="5" name="TextBox 4">
            <a:extLst>
              <a:ext uri="{FF2B5EF4-FFF2-40B4-BE49-F238E27FC236}">
                <a16:creationId xmlns:a16="http://schemas.microsoft.com/office/drawing/2014/main" id="{FD5994F3-FBA6-4C87-83EB-099D3FD0B4C7}"/>
              </a:ext>
            </a:extLst>
          </p:cNvPr>
          <p:cNvSpPr txBox="1"/>
          <p:nvPr/>
        </p:nvSpPr>
        <p:spPr>
          <a:xfrm>
            <a:off x="9422295" y="1805674"/>
            <a:ext cx="2040835" cy="4524315"/>
          </a:xfrm>
          <a:prstGeom prst="rect">
            <a:avLst/>
          </a:prstGeom>
          <a:noFill/>
        </p:spPr>
        <p:txBody>
          <a:bodyPr wrap="square" rtlCol="0">
            <a:spAutoFit/>
          </a:bodyPr>
          <a:lstStyle/>
          <a:p>
            <a:r>
              <a:rPr lang="en-US" sz="1800" b="1" dirty="0">
                <a:solidFill>
                  <a:srgbClr val="000000"/>
                </a:solidFill>
                <a:effectLst/>
                <a:latin typeface="+mj-lt"/>
                <a:ea typeface="Times New Roman" panose="02020603050405020304" pitchFamily="18" charset="0"/>
              </a:rPr>
              <a:t>SWBAT </a:t>
            </a:r>
            <a:r>
              <a:rPr lang="en-US" sz="1800" dirty="0">
                <a:solidFill>
                  <a:srgbClr val="000000"/>
                </a:solidFill>
                <a:effectLst/>
                <a:latin typeface="+mj-lt"/>
                <a:ea typeface="Times New Roman" panose="02020603050405020304" pitchFamily="18" charset="0"/>
              </a:rPr>
              <a:t>describe the structure and major events </a:t>
            </a:r>
            <a:r>
              <a:rPr lang="en-US" sz="1800" b="1" dirty="0">
                <a:solidFill>
                  <a:srgbClr val="000000"/>
                </a:solidFill>
                <a:effectLst/>
                <a:latin typeface="+mj-lt"/>
                <a:ea typeface="Times New Roman" panose="02020603050405020304" pitchFamily="18" charset="0"/>
              </a:rPr>
              <a:t>IOT </a:t>
            </a:r>
            <a:r>
              <a:rPr lang="en-US" sz="1800" dirty="0">
                <a:solidFill>
                  <a:srgbClr val="000000"/>
                </a:solidFill>
                <a:effectLst/>
                <a:latin typeface="+mj-lt"/>
                <a:ea typeface="Times New Roman" panose="02020603050405020304" pitchFamily="18" charset="0"/>
              </a:rPr>
              <a:t>analyze how an author’s choices concerning how to structure a text, order events within it (parallel plots) and manipulate time (pacing and flashbacks), create such effects as mystery, tension, or surprise.</a:t>
            </a:r>
          </a:p>
          <a:p>
            <a:endParaRPr lang="en-US" dirty="0"/>
          </a:p>
        </p:txBody>
      </p:sp>
    </p:spTree>
    <p:extLst>
      <p:ext uri="{BB962C8B-B14F-4D97-AF65-F5344CB8AC3E}">
        <p14:creationId xmlns:p14="http://schemas.microsoft.com/office/powerpoint/2010/main" val="3646923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6AA8C-204E-4981-A1B4-DB00CED0BE48}"/>
              </a:ext>
            </a:extLst>
          </p:cNvPr>
          <p:cNvSpPr>
            <a:spLocks noGrp="1"/>
          </p:cNvSpPr>
          <p:nvPr>
            <p:ph type="title"/>
          </p:nvPr>
        </p:nvSpPr>
        <p:spPr/>
        <p:txBody>
          <a:bodyPr/>
          <a:lstStyle/>
          <a:p>
            <a:r>
              <a:rPr lang="en-US" dirty="0"/>
              <a:t>Theme</a:t>
            </a:r>
          </a:p>
        </p:txBody>
      </p:sp>
      <p:sp>
        <p:nvSpPr>
          <p:cNvPr id="3" name="Content Placeholder 2">
            <a:extLst>
              <a:ext uri="{FF2B5EF4-FFF2-40B4-BE49-F238E27FC236}">
                <a16:creationId xmlns:a16="http://schemas.microsoft.com/office/drawing/2014/main" id="{0C7B9CFE-B543-4F1F-A81B-A0B92DCEDF63}"/>
              </a:ext>
            </a:extLst>
          </p:cNvPr>
          <p:cNvSpPr>
            <a:spLocks noGrp="1"/>
          </p:cNvSpPr>
          <p:nvPr>
            <p:ph idx="1"/>
          </p:nvPr>
        </p:nvSpPr>
        <p:spPr/>
        <p:txBody>
          <a:bodyPr/>
          <a:lstStyle/>
          <a:p>
            <a:r>
              <a:rPr lang="en-US" dirty="0"/>
              <a:t>What can you all remember about themes in texts?</a:t>
            </a:r>
          </a:p>
          <a:p>
            <a:pPr lvl="1"/>
            <a:r>
              <a:rPr lang="en-US" dirty="0"/>
              <a:t>Universal statements that span time, space, and culture</a:t>
            </a:r>
          </a:p>
          <a:p>
            <a:pPr lvl="1"/>
            <a:r>
              <a:rPr lang="en-US" dirty="0"/>
              <a:t>Do not mention characters or specific events in plot</a:t>
            </a:r>
          </a:p>
          <a:p>
            <a:pPr lvl="1"/>
            <a:r>
              <a:rPr lang="en-US" dirty="0"/>
              <a:t>Expressed using complete sentences</a:t>
            </a:r>
          </a:p>
          <a:p>
            <a:r>
              <a:rPr lang="en-US" dirty="0"/>
              <a:t>What might be a theme in “The Seventh Man”?</a:t>
            </a:r>
          </a:p>
        </p:txBody>
      </p:sp>
      <p:sp>
        <p:nvSpPr>
          <p:cNvPr id="5" name="TextBox 4">
            <a:extLst>
              <a:ext uri="{FF2B5EF4-FFF2-40B4-BE49-F238E27FC236}">
                <a16:creationId xmlns:a16="http://schemas.microsoft.com/office/drawing/2014/main" id="{E3B9BE23-A974-4240-85EE-B017C87BDF0D}"/>
              </a:ext>
            </a:extLst>
          </p:cNvPr>
          <p:cNvSpPr txBox="1"/>
          <p:nvPr/>
        </p:nvSpPr>
        <p:spPr>
          <a:xfrm>
            <a:off x="9250018" y="1825625"/>
            <a:ext cx="2199860" cy="4062651"/>
          </a:xfrm>
          <a:prstGeom prst="rect">
            <a:avLst/>
          </a:prstGeom>
          <a:noFill/>
        </p:spPr>
        <p:txBody>
          <a:bodyPr wrap="square" rtlCol="0">
            <a:spAutoFit/>
          </a:bodyPr>
          <a:lstStyle/>
          <a:p>
            <a:r>
              <a:rPr lang="en-US" sz="2400" b="1" dirty="0">
                <a:latin typeface="+mj-lt"/>
              </a:rPr>
              <a:t>SWBAT</a:t>
            </a:r>
            <a:r>
              <a:rPr lang="en-US" sz="2400" dirty="0">
                <a:latin typeface="+mj-lt"/>
              </a:rPr>
              <a:t> determine the theme or central idea of a text and analyze its development </a:t>
            </a:r>
            <a:r>
              <a:rPr lang="en-US" sz="2400" b="1" dirty="0">
                <a:latin typeface="+mj-lt"/>
              </a:rPr>
              <a:t>IOT</a:t>
            </a:r>
            <a:r>
              <a:rPr lang="en-US" sz="2400" dirty="0">
                <a:latin typeface="+mj-lt"/>
              </a:rPr>
              <a:t> provide an objective or critical summary.</a:t>
            </a:r>
            <a:endParaRPr lang="en-US" sz="2400" dirty="0">
              <a:solidFill>
                <a:srgbClr val="000000"/>
              </a:solidFill>
              <a:effectLst/>
              <a:latin typeface="+mj-lt"/>
              <a:ea typeface="Times New Roman" panose="02020603050405020304" pitchFamily="18" charset="0"/>
            </a:endParaRPr>
          </a:p>
          <a:p>
            <a:endParaRPr lang="en-US" dirty="0"/>
          </a:p>
        </p:txBody>
      </p:sp>
    </p:spTree>
    <p:extLst>
      <p:ext uri="{BB962C8B-B14F-4D97-AF65-F5344CB8AC3E}">
        <p14:creationId xmlns:p14="http://schemas.microsoft.com/office/powerpoint/2010/main" val="351422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8A878-5AAC-4CA0-849F-642B38FA3EE0}"/>
              </a:ext>
            </a:extLst>
          </p:cNvPr>
          <p:cNvSpPr>
            <a:spLocks noGrp="1"/>
          </p:cNvSpPr>
          <p:nvPr>
            <p:ph type="title"/>
          </p:nvPr>
        </p:nvSpPr>
        <p:spPr/>
        <p:txBody>
          <a:bodyPr/>
          <a:lstStyle/>
          <a:p>
            <a:r>
              <a:rPr lang="en-US" dirty="0"/>
              <a:t>Writing to Sources: Critical Review</a:t>
            </a:r>
          </a:p>
        </p:txBody>
      </p:sp>
      <p:sp>
        <p:nvSpPr>
          <p:cNvPr id="3" name="Content Placeholder 2">
            <a:extLst>
              <a:ext uri="{FF2B5EF4-FFF2-40B4-BE49-F238E27FC236}">
                <a16:creationId xmlns:a16="http://schemas.microsoft.com/office/drawing/2014/main" id="{3280D194-6819-4AF0-B5A8-3AE7EBDB2765}"/>
              </a:ext>
            </a:extLst>
          </p:cNvPr>
          <p:cNvSpPr>
            <a:spLocks noGrp="1"/>
          </p:cNvSpPr>
          <p:nvPr>
            <p:ph idx="1"/>
          </p:nvPr>
        </p:nvSpPr>
        <p:spPr>
          <a:xfrm>
            <a:off x="838200" y="1825625"/>
            <a:ext cx="7457661" cy="4351338"/>
          </a:xfrm>
        </p:spPr>
        <p:txBody>
          <a:bodyPr/>
          <a:lstStyle/>
          <a:p>
            <a:r>
              <a:rPr lang="en-US" dirty="0"/>
              <a:t>Critical writing is a type of argumentation in which you explain your insights about a literary work and persuade others to share your point of views. Like any argument, critical writing requires you to state a claim, or position, and to support it with strong evidence.</a:t>
            </a:r>
          </a:p>
        </p:txBody>
      </p:sp>
      <p:sp>
        <p:nvSpPr>
          <p:cNvPr id="4" name="TextBox 3">
            <a:extLst>
              <a:ext uri="{FF2B5EF4-FFF2-40B4-BE49-F238E27FC236}">
                <a16:creationId xmlns:a16="http://schemas.microsoft.com/office/drawing/2014/main" id="{1BBE3087-8F02-4051-A469-7ACFCB950753}"/>
              </a:ext>
            </a:extLst>
          </p:cNvPr>
          <p:cNvSpPr txBox="1"/>
          <p:nvPr/>
        </p:nvSpPr>
        <p:spPr>
          <a:xfrm>
            <a:off x="9250018" y="1825625"/>
            <a:ext cx="2199860" cy="4062651"/>
          </a:xfrm>
          <a:prstGeom prst="rect">
            <a:avLst/>
          </a:prstGeom>
          <a:noFill/>
        </p:spPr>
        <p:txBody>
          <a:bodyPr wrap="square" rtlCol="0">
            <a:spAutoFit/>
          </a:bodyPr>
          <a:lstStyle/>
          <a:p>
            <a:r>
              <a:rPr lang="en-US" sz="2400" b="1" dirty="0">
                <a:latin typeface="+mj-lt"/>
              </a:rPr>
              <a:t>SWBAT</a:t>
            </a:r>
            <a:r>
              <a:rPr lang="en-US" sz="2400" dirty="0">
                <a:latin typeface="+mj-lt"/>
              </a:rPr>
              <a:t> determine the theme or central idea of a text and analyze its development </a:t>
            </a:r>
            <a:r>
              <a:rPr lang="en-US" sz="2400" b="1" dirty="0">
                <a:latin typeface="+mj-lt"/>
              </a:rPr>
              <a:t>IOT</a:t>
            </a:r>
            <a:r>
              <a:rPr lang="en-US" sz="2400" dirty="0">
                <a:latin typeface="+mj-lt"/>
              </a:rPr>
              <a:t> provide an objective or critical summary.</a:t>
            </a:r>
            <a:endParaRPr lang="en-US" sz="2400" dirty="0">
              <a:solidFill>
                <a:srgbClr val="000000"/>
              </a:solidFill>
              <a:effectLst/>
              <a:latin typeface="+mj-lt"/>
              <a:ea typeface="Times New Roman" panose="02020603050405020304" pitchFamily="18" charset="0"/>
            </a:endParaRPr>
          </a:p>
          <a:p>
            <a:endParaRPr lang="en-US" dirty="0"/>
          </a:p>
        </p:txBody>
      </p:sp>
    </p:spTree>
    <p:extLst>
      <p:ext uri="{BB962C8B-B14F-4D97-AF65-F5344CB8AC3E}">
        <p14:creationId xmlns:p14="http://schemas.microsoft.com/office/powerpoint/2010/main" val="3086893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C0958-2EC8-4E1D-8316-05B8FD8BE54B}"/>
              </a:ext>
            </a:extLst>
          </p:cNvPr>
          <p:cNvSpPr>
            <a:spLocks noGrp="1"/>
          </p:cNvSpPr>
          <p:nvPr>
            <p:ph type="title"/>
          </p:nvPr>
        </p:nvSpPr>
        <p:spPr/>
        <p:txBody>
          <a:bodyPr/>
          <a:lstStyle/>
          <a:p>
            <a:r>
              <a:rPr lang="en-US" dirty="0"/>
              <a:t>Assignment</a:t>
            </a:r>
          </a:p>
        </p:txBody>
      </p:sp>
      <p:sp>
        <p:nvSpPr>
          <p:cNvPr id="3" name="Content Placeholder 2">
            <a:extLst>
              <a:ext uri="{FF2B5EF4-FFF2-40B4-BE49-F238E27FC236}">
                <a16:creationId xmlns:a16="http://schemas.microsoft.com/office/drawing/2014/main" id="{2BCCED48-1B44-4EE1-AB72-0B2145D181EB}"/>
              </a:ext>
            </a:extLst>
          </p:cNvPr>
          <p:cNvSpPr>
            <a:spLocks noGrp="1"/>
          </p:cNvSpPr>
          <p:nvPr>
            <p:ph idx="1"/>
          </p:nvPr>
        </p:nvSpPr>
        <p:spPr>
          <a:xfrm>
            <a:off x="838200" y="1825625"/>
            <a:ext cx="7908235" cy="4351338"/>
          </a:xfrm>
        </p:spPr>
        <p:txBody>
          <a:bodyPr/>
          <a:lstStyle/>
          <a:p>
            <a:r>
              <a:rPr lang="en-US" dirty="0"/>
              <a:t>Write a CRITICAL REVIEW of “The Seventh Man” that could appear in your school paper or website. State specific reasons why you either recommend or do not recommend the story to other readers.</a:t>
            </a:r>
          </a:p>
          <a:p>
            <a:r>
              <a:rPr lang="en-US" dirty="0"/>
              <a:t>Your review should include:</a:t>
            </a:r>
          </a:p>
          <a:p>
            <a:pPr lvl="1"/>
            <a:r>
              <a:rPr lang="en-US" dirty="0"/>
              <a:t>Title and author of the work being reviewed</a:t>
            </a:r>
          </a:p>
          <a:p>
            <a:pPr lvl="1"/>
            <a:r>
              <a:rPr lang="en-US" dirty="0"/>
              <a:t>A brief summary of the work</a:t>
            </a:r>
          </a:p>
          <a:p>
            <a:pPr lvl="1"/>
            <a:r>
              <a:rPr lang="en-US" dirty="0"/>
              <a:t>A clear statement of your claim, or position</a:t>
            </a:r>
          </a:p>
          <a:p>
            <a:pPr lvl="1"/>
            <a:r>
              <a:rPr lang="en-US" dirty="0"/>
              <a:t>Valid reasoning that is supported by text evidence</a:t>
            </a:r>
          </a:p>
        </p:txBody>
      </p:sp>
      <p:sp>
        <p:nvSpPr>
          <p:cNvPr id="5" name="TextBox 4">
            <a:extLst>
              <a:ext uri="{FF2B5EF4-FFF2-40B4-BE49-F238E27FC236}">
                <a16:creationId xmlns:a16="http://schemas.microsoft.com/office/drawing/2014/main" id="{5AF604F8-FCC7-434D-9178-0AF96285B164}"/>
              </a:ext>
            </a:extLst>
          </p:cNvPr>
          <p:cNvSpPr txBox="1"/>
          <p:nvPr/>
        </p:nvSpPr>
        <p:spPr>
          <a:xfrm>
            <a:off x="9250018" y="1825625"/>
            <a:ext cx="2199860" cy="4062651"/>
          </a:xfrm>
          <a:prstGeom prst="rect">
            <a:avLst/>
          </a:prstGeom>
          <a:noFill/>
        </p:spPr>
        <p:txBody>
          <a:bodyPr wrap="square" rtlCol="0">
            <a:spAutoFit/>
          </a:bodyPr>
          <a:lstStyle/>
          <a:p>
            <a:r>
              <a:rPr lang="en-US" sz="2400" b="1" dirty="0">
                <a:latin typeface="+mj-lt"/>
              </a:rPr>
              <a:t>SWBAT</a:t>
            </a:r>
            <a:r>
              <a:rPr lang="en-US" sz="2400" dirty="0">
                <a:latin typeface="+mj-lt"/>
              </a:rPr>
              <a:t> determine the theme or central idea of a text and analyze its development </a:t>
            </a:r>
            <a:r>
              <a:rPr lang="en-US" sz="2400" b="1" dirty="0">
                <a:latin typeface="+mj-lt"/>
              </a:rPr>
              <a:t>IOT</a:t>
            </a:r>
            <a:r>
              <a:rPr lang="en-US" sz="2400" dirty="0">
                <a:latin typeface="+mj-lt"/>
              </a:rPr>
              <a:t> provide an objective or critical summary.</a:t>
            </a:r>
            <a:endParaRPr lang="en-US" sz="2400" dirty="0">
              <a:solidFill>
                <a:srgbClr val="000000"/>
              </a:solidFill>
              <a:effectLst/>
              <a:latin typeface="+mj-lt"/>
              <a:ea typeface="Times New Roman" panose="02020603050405020304" pitchFamily="18" charset="0"/>
            </a:endParaRPr>
          </a:p>
          <a:p>
            <a:endParaRPr lang="en-US" dirty="0"/>
          </a:p>
        </p:txBody>
      </p:sp>
    </p:spTree>
    <p:extLst>
      <p:ext uri="{BB962C8B-B14F-4D97-AF65-F5344CB8AC3E}">
        <p14:creationId xmlns:p14="http://schemas.microsoft.com/office/powerpoint/2010/main" val="1813313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51E91-61F5-4466-B84F-BB153AD2D624}"/>
              </a:ext>
            </a:extLst>
          </p:cNvPr>
          <p:cNvSpPr>
            <a:spLocks noGrp="1"/>
          </p:cNvSpPr>
          <p:nvPr>
            <p:ph type="title"/>
          </p:nvPr>
        </p:nvSpPr>
        <p:spPr/>
        <p:txBody>
          <a:bodyPr/>
          <a:lstStyle/>
          <a:p>
            <a:r>
              <a:rPr lang="en-US" dirty="0"/>
              <a:t>Grading Expectations</a:t>
            </a:r>
          </a:p>
        </p:txBody>
      </p:sp>
      <p:sp>
        <p:nvSpPr>
          <p:cNvPr id="3" name="Content Placeholder 2">
            <a:extLst>
              <a:ext uri="{FF2B5EF4-FFF2-40B4-BE49-F238E27FC236}">
                <a16:creationId xmlns:a16="http://schemas.microsoft.com/office/drawing/2014/main" id="{DA8506F7-2402-4615-89CC-0BB69ACBA63D}"/>
              </a:ext>
            </a:extLst>
          </p:cNvPr>
          <p:cNvSpPr>
            <a:spLocks noGrp="1"/>
          </p:cNvSpPr>
          <p:nvPr>
            <p:ph idx="1"/>
          </p:nvPr>
        </p:nvSpPr>
        <p:spPr>
          <a:xfrm>
            <a:off x="838200" y="1825625"/>
            <a:ext cx="7643191" cy="4351338"/>
          </a:xfrm>
        </p:spPr>
        <p:txBody>
          <a:bodyPr>
            <a:normAutofit fontScale="92500" lnSpcReduction="10000"/>
          </a:bodyPr>
          <a:lstStyle/>
          <a:p>
            <a:pPr algn="l"/>
            <a:r>
              <a:rPr lang="en-US" b="0" i="0" dirty="0">
                <a:solidFill>
                  <a:srgbClr val="252424"/>
                </a:solidFill>
                <a:effectLst/>
                <a:latin typeface="Segoe UI Web"/>
              </a:rPr>
              <a:t>Your work will be graded on the following scale:</a:t>
            </a:r>
          </a:p>
          <a:p>
            <a:pPr lvl="1"/>
            <a:r>
              <a:rPr lang="en-US" b="0" i="0" dirty="0">
                <a:solidFill>
                  <a:srgbClr val="252424"/>
                </a:solidFill>
                <a:effectLst/>
                <a:latin typeface="Segoe UI Web"/>
              </a:rPr>
              <a:t>Turned in on time: 20 points</a:t>
            </a:r>
          </a:p>
          <a:p>
            <a:pPr lvl="1"/>
            <a:r>
              <a:rPr lang="en-US" b="0" i="0" dirty="0">
                <a:solidFill>
                  <a:srgbClr val="252424"/>
                </a:solidFill>
                <a:effectLst/>
                <a:latin typeface="Segoe UI Web"/>
              </a:rPr>
              <a:t>The author is named: 10 points</a:t>
            </a:r>
          </a:p>
          <a:p>
            <a:pPr lvl="1"/>
            <a:r>
              <a:rPr lang="en-US" b="0" i="0" dirty="0">
                <a:solidFill>
                  <a:srgbClr val="252424"/>
                </a:solidFill>
                <a:effectLst/>
                <a:latin typeface="Segoe UI Web"/>
              </a:rPr>
              <a:t>The title of the work is named and punctuated correctly: 10 points</a:t>
            </a:r>
          </a:p>
          <a:p>
            <a:pPr lvl="1"/>
            <a:r>
              <a:rPr lang="en-US" b="0" i="0" dirty="0">
                <a:solidFill>
                  <a:srgbClr val="252424"/>
                </a:solidFill>
                <a:effectLst/>
                <a:latin typeface="Segoe UI Web"/>
              </a:rPr>
              <a:t>A summary of the text is provided: 20 points</a:t>
            </a:r>
          </a:p>
          <a:p>
            <a:pPr lvl="1"/>
            <a:r>
              <a:rPr lang="en-US" b="0" i="0" dirty="0">
                <a:solidFill>
                  <a:srgbClr val="252424"/>
                </a:solidFill>
                <a:effectLst/>
                <a:latin typeface="Segoe UI Web"/>
              </a:rPr>
              <a:t>A clear statement of your position is included: 20 points</a:t>
            </a:r>
          </a:p>
          <a:p>
            <a:pPr lvl="1"/>
            <a:r>
              <a:rPr lang="en-US" b="0" i="0" dirty="0">
                <a:solidFill>
                  <a:srgbClr val="252424"/>
                </a:solidFill>
                <a:effectLst/>
                <a:latin typeface="Segoe UI Web"/>
              </a:rPr>
              <a:t>Valid reasoning is provided based on textual evidence: 20 points</a:t>
            </a:r>
          </a:p>
          <a:p>
            <a:r>
              <a:rPr lang="en-US" dirty="0">
                <a:solidFill>
                  <a:srgbClr val="252424"/>
                </a:solidFill>
                <a:latin typeface="Segoe UI Web"/>
              </a:rPr>
              <a:t>Your critical review is due by 5:00 FRIDAY afternoon.</a:t>
            </a:r>
            <a:endParaRPr lang="en-US" b="0" i="0" dirty="0">
              <a:solidFill>
                <a:srgbClr val="252424"/>
              </a:solidFill>
              <a:effectLst/>
              <a:latin typeface="Segoe UI Web"/>
            </a:endParaRPr>
          </a:p>
          <a:p>
            <a:endParaRPr lang="en-US" dirty="0"/>
          </a:p>
        </p:txBody>
      </p:sp>
      <p:sp>
        <p:nvSpPr>
          <p:cNvPr id="5" name="TextBox 4">
            <a:extLst>
              <a:ext uri="{FF2B5EF4-FFF2-40B4-BE49-F238E27FC236}">
                <a16:creationId xmlns:a16="http://schemas.microsoft.com/office/drawing/2014/main" id="{5414328F-8DD3-421D-BE7D-530F1B9490DB}"/>
              </a:ext>
            </a:extLst>
          </p:cNvPr>
          <p:cNvSpPr txBox="1"/>
          <p:nvPr/>
        </p:nvSpPr>
        <p:spPr>
          <a:xfrm>
            <a:off x="9250018" y="1825625"/>
            <a:ext cx="2199860" cy="4062651"/>
          </a:xfrm>
          <a:prstGeom prst="rect">
            <a:avLst/>
          </a:prstGeom>
          <a:noFill/>
        </p:spPr>
        <p:txBody>
          <a:bodyPr wrap="square" rtlCol="0">
            <a:spAutoFit/>
          </a:bodyPr>
          <a:lstStyle/>
          <a:p>
            <a:r>
              <a:rPr lang="en-US" sz="2400" b="1" dirty="0">
                <a:latin typeface="+mj-lt"/>
              </a:rPr>
              <a:t>SWBAT</a:t>
            </a:r>
            <a:r>
              <a:rPr lang="en-US" sz="2400" dirty="0">
                <a:latin typeface="+mj-lt"/>
              </a:rPr>
              <a:t> determine the theme or central idea of a text and analyze its development </a:t>
            </a:r>
            <a:r>
              <a:rPr lang="en-US" sz="2400" b="1" dirty="0">
                <a:latin typeface="+mj-lt"/>
              </a:rPr>
              <a:t>IOT</a:t>
            </a:r>
            <a:r>
              <a:rPr lang="en-US" sz="2400" dirty="0">
                <a:latin typeface="+mj-lt"/>
              </a:rPr>
              <a:t> provide an objective or critical summary.</a:t>
            </a:r>
            <a:endParaRPr lang="en-US" sz="2400" dirty="0">
              <a:solidFill>
                <a:srgbClr val="000000"/>
              </a:solidFill>
              <a:effectLst/>
              <a:latin typeface="+mj-lt"/>
              <a:ea typeface="Times New Roman" panose="02020603050405020304" pitchFamily="18" charset="0"/>
            </a:endParaRPr>
          </a:p>
          <a:p>
            <a:endParaRPr lang="en-US" dirty="0"/>
          </a:p>
        </p:txBody>
      </p:sp>
    </p:spTree>
    <p:extLst>
      <p:ext uri="{BB962C8B-B14F-4D97-AF65-F5344CB8AC3E}">
        <p14:creationId xmlns:p14="http://schemas.microsoft.com/office/powerpoint/2010/main" val="4279204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C89B5D-6147-4BE5-84C0-46156FE43364}"/>
              </a:ext>
            </a:extLst>
          </p:cNvPr>
          <p:cNvSpPr>
            <a:spLocks noGrp="1"/>
          </p:cNvSpPr>
          <p:nvPr>
            <p:ph type="ctrTitle"/>
          </p:nvPr>
        </p:nvSpPr>
        <p:spPr>
          <a:xfrm>
            <a:off x="1524000" y="1122362"/>
            <a:ext cx="9144000" cy="2840037"/>
          </a:xfrm>
        </p:spPr>
        <p:txBody>
          <a:bodyPr>
            <a:normAutofit/>
          </a:bodyPr>
          <a:lstStyle/>
          <a:p>
            <a:r>
              <a:rPr lang="en-US" sz="5800" dirty="0"/>
              <a:t>“The Seventh Man”</a:t>
            </a:r>
          </a:p>
        </p:txBody>
      </p:sp>
      <p:sp>
        <p:nvSpPr>
          <p:cNvPr id="3" name="Subtitle 2">
            <a:extLst>
              <a:ext uri="{FF2B5EF4-FFF2-40B4-BE49-F238E27FC236}">
                <a16:creationId xmlns:a16="http://schemas.microsoft.com/office/drawing/2014/main" id="{E5DF7CF7-61A5-4F68-B5D0-5CFFC2CEFD60}"/>
              </a:ext>
            </a:extLst>
          </p:cNvPr>
          <p:cNvSpPr>
            <a:spLocks noGrp="1"/>
          </p:cNvSpPr>
          <p:nvPr>
            <p:ph type="subTitle" idx="1"/>
          </p:nvPr>
        </p:nvSpPr>
        <p:spPr>
          <a:xfrm>
            <a:off x="1524000" y="4256436"/>
            <a:ext cx="9144000" cy="1600818"/>
          </a:xfrm>
        </p:spPr>
        <p:txBody>
          <a:bodyPr>
            <a:normAutofit/>
          </a:bodyPr>
          <a:lstStyle/>
          <a:p>
            <a:r>
              <a:rPr lang="en-US" sz="3600" dirty="0">
                <a:solidFill>
                  <a:schemeClr val="accent1">
                    <a:lumMod val="60000"/>
                    <a:lumOff val="40000"/>
                  </a:schemeClr>
                </a:solidFill>
              </a:rPr>
              <a:t>Lesson 3</a:t>
            </a:r>
          </a:p>
        </p:txBody>
      </p:sp>
      <p:cxnSp>
        <p:nvCxnSpPr>
          <p:cNvPr id="12" name="Straight Connector 11">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1464643"/>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6FBEA-2663-4074-B449-2035D3F34C88}"/>
              </a:ext>
            </a:extLst>
          </p:cNvPr>
          <p:cNvSpPr>
            <a:spLocks noGrp="1"/>
          </p:cNvSpPr>
          <p:nvPr>
            <p:ph type="title"/>
          </p:nvPr>
        </p:nvSpPr>
        <p:spPr>
          <a:xfrm>
            <a:off x="838200" y="206099"/>
            <a:ext cx="10515600" cy="708301"/>
          </a:xfrm>
        </p:spPr>
        <p:txBody>
          <a:bodyPr/>
          <a:lstStyle/>
          <a:p>
            <a:r>
              <a:rPr lang="en-US" dirty="0"/>
              <a:t>Lesson Objective</a:t>
            </a:r>
          </a:p>
        </p:txBody>
      </p:sp>
      <p:sp>
        <p:nvSpPr>
          <p:cNvPr id="3" name="Content Placeholder 2">
            <a:extLst>
              <a:ext uri="{FF2B5EF4-FFF2-40B4-BE49-F238E27FC236}">
                <a16:creationId xmlns:a16="http://schemas.microsoft.com/office/drawing/2014/main" id="{D795DDD1-79DC-41F8-89F4-602EAF97BC45}"/>
              </a:ext>
            </a:extLst>
          </p:cNvPr>
          <p:cNvSpPr>
            <a:spLocks noGrp="1"/>
          </p:cNvSpPr>
          <p:nvPr>
            <p:ph idx="1"/>
          </p:nvPr>
        </p:nvSpPr>
        <p:spPr>
          <a:xfrm>
            <a:off x="838200" y="1126435"/>
            <a:ext cx="10515600" cy="5525466"/>
          </a:xfrm>
        </p:spPr>
        <p:txBody>
          <a:bodyPr>
            <a:normAutofit/>
          </a:bodyPr>
          <a:lstStyle/>
          <a:p>
            <a:r>
              <a:rPr lang="en-US" sz="3200" b="1" dirty="0">
                <a:solidFill>
                  <a:srgbClr val="000000"/>
                </a:solidFill>
                <a:effectLst/>
                <a:latin typeface="+mj-lt"/>
                <a:ea typeface="Times New Roman" panose="02020603050405020304" pitchFamily="18" charset="0"/>
              </a:rPr>
              <a:t>SWBAT </a:t>
            </a:r>
            <a:r>
              <a:rPr lang="en-US" sz="3200" dirty="0">
                <a:solidFill>
                  <a:srgbClr val="000000"/>
                </a:solidFill>
                <a:effectLst/>
                <a:latin typeface="+mj-lt"/>
                <a:ea typeface="Times New Roman" panose="02020603050405020304" pitchFamily="18" charset="0"/>
              </a:rPr>
              <a:t>describe the structure and major events </a:t>
            </a:r>
            <a:r>
              <a:rPr lang="en-US" sz="3200" b="1" dirty="0">
                <a:solidFill>
                  <a:srgbClr val="000000"/>
                </a:solidFill>
                <a:effectLst/>
                <a:latin typeface="+mj-lt"/>
                <a:ea typeface="Times New Roman" panose="02020603050405020304" pitchFamily="18" charset="0"/>
              </a:rPr>
              <a:t>IOT </a:t>
            </a:r>
            <a:r>
              <a:rPr lang="en-US" sz="3200" dirty="0">
                <a:solidFill>
                  <a:srgbClr val="000000"/>
                </a:solidFill>
                <a:effectLst/>
                <a:latin typeface="+mj-lt"/>
                <a:ea typeface="Times New Roman" panose="02020603050405020304" pitchFamily="18" charset="0"/>
              </a:rPr>
              <a:t>analyze how an author’s choices concerning how to structure a text, order events within it (parallel plots) and manipulate time (pacing and flashbacks), create such effects as mystery, tension, or surprise.</a:t>
            </a:r>
          </a:p>
          <a:p>
            <a:r>
              <a:rPr lang="en-US" sz="3200" b="1" dirty="0">
                <a:latin typeface="+mj-lt"/>
              </a:rPr>
              <a:t>SWBAT</a:t>
            </a:r>
            <a:r>
              <a:rPr lang="en-US" sz="3200" dirty="0">
                <a:latin typeface="+mj-lt"/>
              </a:rPr>
              <a:t> determine the theme or central idea of a text and analyze its development </a:t>
            </a:r>
            <a:r>
              <a:rPr lang="en-US" sz="3200" b="1" dirty="0">
                <a:latin typeface="+mj-lt"/>
              </a:rPr>
              <a:t>IOT</a:t>
            </a:r>
            <a:r>
              <a:rPr lang="en-US" sz="3200" dirty="0">
                <a:latin typeface="+mj-lt"/>
              </a:rPr>
              <a:t> provide an objective or critical summary.</a:t>
            </a:r>
            <a:endParaRPr lang="en-US" sz="3200" dirty="0">
              <a:solidFill>
                <a:srgbClr val="000000"/>
              </a:solidFill>
              <a:effectLst/>
              <a:latin typeface="+mj-lt"/>
              <a:ea typeface="Times New Roman" panose="02020603050405020304" pitchFamily="18" charset="0"/>
            </a:endParaRPr>
          </a:p>
        </p:txBody>
      </p:sp>
    </p:spTree>
    <p:extLst>
      <p:ext uri="{BB962C8B-B14F-4D97-AF65-F5344CB8AC3E}">
        <p14:creationId xmlns:p14="http://schemas.microsoft.com/office/powerpoint/2010/main" val="4036399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28E52-8C22-45A2-B78D-F849D9C8677A}"/>
              </a:ext>
            </a:extLst>
          </p:cNvPr>
          <p:cNvSpPr>
            <a:spLocks noGrp="1"/>
          </p:cNvSpPr>
          <p:nvPr>
            <p:ph type="ctrTitle"/>
          </p:nvPr>
        </p:nvSpPr>
        <p:spPr>
          <a:xfrm>
            <a:off x="1391477" y="1470991"/>
            <a:ext cx="6599583" cy="4174435"/>
          </a:xfrm>
        </p:spPr>
        <p:txBody>
          <a:bodyPr>
            <a:normAutofit/>
          </a:bodyPr>
          <a:lstStyle/>
          <a:p>
            <a:r>
              <a:rPr lang="en-US" sz="9600" dirty="0"/>
              <a:t>Let’s discuss symbolism in the text!</a:t>
            </a:r>
          </a:p>
        </p:txBody>
      </p:sp>
      <p:sp>
        <p:nvSpPr>
          <p:cNvPr id="6" name="TextBox 5">
            <a:extLst>
              <a:ext uri="{FF2B5EF4-FFF2-40B4-BE49-F238E27FC236}">
                <a16:creationId xmlns:a16="http://schemas.microsoft.com/office/drawing/2014/main" id="{AF5D0082-7672-4ECA-B6AC-C8E15FB3E1D5}"/>
              </a:ext>
            </a:extLst>
          </p:cNvPr>
          <p:cNvSpPr txBox="1"/>
          <p:nvPr/>
        </p:nvSpPr>
        <p:spPr>
          <a:xfrm>
            <a:off x="9422295" y="1805674"/>
            <a:ext cx="2040835" cy="4524315"/>
          </a:xfrm>
          <a:prstGeom prst="rect">
            <a:avLst/>
          </a:prstGeom>
          <a:noFill/>
        </p:spPr>
        <p:txBody>
          <a:bodyPr wrap="square" rtlCol="0">
            <a:spAutoFit/>
          </a:bodyPr>
          <a:lstStyle/>
          <a:p>
            <a:r>
              <a:rPr lang="en-US" sz="1800" b="1" dirty="0">
                <a:solidFill>
                  <a:srgbClr val="000000"/>
                </a:solidFill>
                <a:effectLst/>
                <a:latin typeface="+mj-lt"/>
                <a:ea typeface="Times New Roman" panose="02020603050405020304" pitchFamily="18" charset="0"/>
              </a:rPr>
              <a:t>SWBAT </a:t>
            </a:r>
            <a:r>
              <a:rPr lang="en-US" sz="1800" dirty="0">
                <a:solidFill>
                  <a:srgbClr val="000000"/>
                </a:solidFill>
                <a:effectLst/>
                <a:latin typeface="+mj-lt"/>
                <a:ea typeface="Times New Roman" panose="02020603050405020304" pitchFamily="18" charset="0"/>
              </a:rPr>
              <a:t>describe the structure and major events </a:t>
            </a:r>
            <a:r>
              <a:rPr lang="en-US" sz="1800" b="1" dirty="0">
                <a:solidFill>
                  <a:srgbClr val="000000"/>
                </a:solidFill>
                <a:effectLst/>
                <a:latin typeface="+mj-lt"/>
                <a:ea typeface="Times New Roman" panose="02020603050405020304" pitchFamily="18" charset="0"/>
              </a:rPr>
              <a:t>IOT </a:t>
            </a:r>
            <a:r>
              <a:rPr lang="en-US" sz="1800" dirty="0">
                <a:solidFill>
                  <a:srgbClr val="000000"/>
                </a:solidFill>
                <a:effectLst/>
                <a:latin typeface="+mj-lt"/>
                <a:ea typeface="Times New Roman" panose="02020603050405020304" pitchFamily="18" charset="0"/>
              </a:rPr>
              <a:t>analyze how an author’s choices concerning how to structure a text, order events within it (parallel plots) and manipulate time (pacing and flashbacks), create such effects as mystery, tension, or surprise.</a:t>
            </a:r>
          </a:p>
          <a:p>
            <a:endParaRPr lang="en-US" dirty="0"/>
          </a:p>
        </p:txBody>
      </p:sp>
    </p:spTree>
    <p:extLst>
      <p:ext uri="{BB962C8B-B14F-4D97-AF65-F5344CB8AC3E}">
        <p14:creationId xmlns:p14="http://schemas.microsoft.com/office/powerpoint/2010/main" val="1668495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0DACD-22C0-412B-8DA2-27586CB7A56E}"/>
              </a:ext>
            </a:extLst>
          </p:cNvPr>
          <p:cNvSpPr>
            <a:spLocks noGrp="1"/>
          </p:cNvSpPr>
          <p:nvPr>
            <p:ph type="title"/>
          </p:nvPr>
        </p:nvSpPr>
        <p:spPr/>
        <p:txBody>
          <a:bodyPr/>
          <a:lstStyle/>
          <a:p>
            <a:r>
              <a:rPr lang="en-US" dirty="0"/>
              <a:t>Paraphrasing and Making a Judgement</a:t>
            </a:r>
          </a:p>
        </p:txBody>
      </p:sp>
      <p:sp>
        <p:nvSpPr>
          <p:cNvPr id="3" name="Content Placeholder 2">
            <a:extLst>
              <a:ext uri="{FF2B5EF4-FFF2-40B4-BE49-F238E27FC236}">
                <a16:creationId xmlns:a16="http://schemas.microsoft.com/office/drawing/2014/main" id="{AFBE9F8E-A0FE-402E-B748-BFCE4DBBC5CC}"/>
              </a:ext>
            </a:extLst>
          </p:cNvPr>
          <p:cNvSpPr>
            <a:spLocks noGrp="1"/>
          </p:cNvSpPr>
          <p:nvPr>
            <p:ph idx="1"/>
          </p:nvPr>
        </p:nvSpPr>
        <p:spPr>
          <a:xfrm>
            <a:off x="838200" y="1825625"/>
            <a:ext cx="8292548" cy="4351338"/>
          </a:xfrm>
        </p:spPr>
        <p:txBody>
          <a:bodyPr>
            <a:normAutofit fontScale="92500" lnSpcReduction="10000"/>
          </a:bodyPr>
          <a:lstStyle/>
          <a:p>
            <a:r>
              <a:rPr lang="en-US" dirty="0"/>
              <a:t>Let’s look at this quote from the end of the text.</a:t>
            </a:r>
          </a:p>
          <a:p>
            <a:r>
              <a:rPr lang="en-US" dirty="0"/>
              <a:t>“They tell us that the only thing we have to fear is fear itself; but I don’t believe that,” he said. Then, a moment later, he added: “Oh, the fear is there, all right. It comes to us in many different forms, at different times, and overwhelms us. But the most frightening thing we can do at such times is to turn our backs on it, to close our eyes. For then we take the most precious thing inside us and surrender it to something else. In my case, that something was the wave.”</a:t>
            </a:r>
          </a:p>
          <a:p>
            <a:r>
              <a:rPr lang="en-US" dirty="0"/>
              <a:t>What does he mean by this statement?</a:t>
            </a:r>
          </a:p>
          <a:p>
            <a:r>
              <a:rPr lang="en-US" dirty="0"/>
              <a:t>Do you agree or disagree? Why?</a:t>
            </a:r>
          </a:p>
        </p:txBody>
      </p:sp>
      <p:sp>
        <p:nvSpPr>
          <p:cNvPr id="5" name="TextBox 4">
            <a:extLst>
              <a:ext uri="{FF2B5EF4-FFF2-40B4-BE49-F238E27FC236}">
                <a16:creationId xmlns:a16="http://schemas.microsoft.com/office/drawing/2014/main" id="{07186F22-8176-4203-A771-738918A145BB}"/>
              </a:ext>
            </a:extLst>
          </p:cNvPr>
          <p:cNvSpPr txBox="1"/>
          <p:nvPr/>
        </p:nvSpPr>
        <p:spPr>
          <a:xfrm>
            <a:off x="9422295" y="1805674"/>
            <a:ext cx="2040835" cy="4524315"/>
          </a:xfrm>
          <a:prstGeom prst="rect">
            <a:avLst/>
          </a:prstGeom>
          <a:noFill/>
        </p:spPr>
        <p:txBody>
          <a:bodyPr wrap="square" rtlCol="0">
            <a:spAutoFit/>
          </a:bodyPr>
          <a:lstStyle/>
          <a:p>
            <a:r>
              <a:rPr lang="en-US" sz="1800" b="1" dirty="0">
                <a:solidFill>
                  <a:srgbClr val="000000"/>
                </a:solidFill>
                <a:effectLst/>
                <a:latin typeface="+mj-lt"/>
                <a:ea typeface="Times New Roman" panose="02020603050405020304" pitchFamily="18" charset="0"/>
              </a:rPr>
              <a:t>SWBAT </a:t>
            </a:r>
            <a:r>
              <a:rPr lang="en-US" sz="1800" dirty="0">
                <a:solidFill>
                  <a:srgbClr val="000000"/>
                </a:solidFill>
                <a:effectLst/>
                <a:latin typeface="+mj-lt"/>
                <a:ea typeface="Times New Roman" panose="02020603050405020304" pitchFamily="18" charset="0"/>
              </a:rPr>
              <a:t>describe the structure and major events </a:t>
            </a:r>
            <a:r>
              <a:rPr lang="en-US" sz="1800" b="1" dirty="0">
                <a:solidFill>
                  <a:srgbClr val="000000"/>
                </a:solidFill>
                <a:effectLst/>
                <a:latin typeface="+mj-lt"/>
                <a:ea typeface="Times New Roman" panose="02020603050405020304" pitchFamily="18" charset="0"/>
              </a:rPr>
              <a:t>IOT </a:t>
            </a:r>
            <a:r>
              <a:rPr lang="en-US" sz="1800" dirty="0">
                <a:solidFill>
                  <a:srgbClr val="000000"/>
                </a:solidFill>
                <a:effectLst/>
                <a:latin typeface="+mj-lt"/>
                <a:ea typeface="Times New Roman" panose="02020603050405020304" pitchFamily="18" charset="0"/>
              </a:rPr>
              <a:t>analyze how an author’s choices concerning how to structure a text, order events within it (parallel plots) and manipulate time (pacing and flashbacks), create such effects as mystery, tension, or surprise.</a:t>
            </a:r>
          </a:p>
          <a:p>
            <a:endParaRPr lang="en-US" dirty="0"/>
          </a:p>
        </p:txBody>
      </p:sp>
    </p:spTree>
    <p:extLst>
      <p:ext uri="{BB962C8B-B14F-4D97-AF65-F5344CB8AC3E}">
        <p14:creationId xmlns:p14="http://schemas.microsoft.com/office/powerpoint/2010/main" val="3967677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C1D61-D75B-4381-9A5E-0B2305784973}"/>
              </a:ext>
            </a:extLst>
          </p:cNvPr>
          <p:cNvSpPr>
            <a:spLocks noGrp="1"/>
          </p:cNvSpPr>
          <p:nvPr>
            <p:ph type="title"/>
          </p:nvPr>
        </p:nvSpPr>
        <p:spPr/>
        <p:txBody>
          <a:bodyPr/>
          <a:lstStyle/>
          <a:p>
            <a:r>
              <a:rPr lang="en-US" dirty="0"/>
              <a:t>Food for Thought</a:t>
            </a:r>
          </a:p>
        </p:txBody>
      </p:sp>
      <p:sp>
        <p:nvSpPr>
          <p:cNvPr id="3" name="Content Placeholder 2">
            <a:extLst>
              <a:ext uri="{FF2B5EF4-FFF2-40B4-BE49-F238E27FC236}">
                <a16:creationId xmlns:a16="http://schemas.microsoft.com/office/drawing/2014/main" id="{6AFAFC8F-38A1-4722-83EC-2F71678373F9}"/>
              </a:ext>
            </a:extLst>
          </p:cNvPr>
          <p:cNvSpPr>
            <a:spLocks noGrp="1"/>
          </p:cNvSpPr>
          <p:nvPr>
            <p:ph idx="1"/>
          </p:nvPr>
        </p:nvSpPr>
        <p:spPr>
          <a:xfrm>
            <a:off x="838200" y="1825625"/>
            <a:ext cx="6622774" cy="4351338"/>
          </a:xfrm>
        </p:spPr>
        <p:txBody>
          <a:bodyPr/>
          <a:lstStyle/>
          <a:p>
            <a:r>
              <a:rPr lang="en-US" dirty="0"/>
              <a:t>Who was the victim of the wave in “The Seventh Man”?</a:t>
            </a:r>
          </a:p>
        </p:txBody>
      </p:sp>
      <p:sp>
        <p:nvSpPr>
          <p:cNvPr id="5" name="TextBox 4">
            <a:extLst>
              <a:ext uri="{FF2B5EF4-FFF2-40B4-BE49-F238E27FC236}">
                <a16:creationId xmlns:a16="http://schemas.microsoft.com/office/drawing/2014/main" id="{51774936-7B75-4E7B-BE73-F04C6E5882DB}"/>
              </a:ext>
            </a:extLst>
          </p:cNvPr>
          <p:cNvSpPr txBox="1"/>
          <p:nvPr/>
        </p:nvSpPr>
        <p:spPr>
          <a:xfrm>
            <a:off x="9422295" y="1805674"/>
            <a:ext cx="2040835" cy="4524315"/>
          </a:xfrm>
          <a:prstGeom prst="rect">
            <a:avLst/>
          </a:prstGeom>
          <a:noFill/>
        </p:spPr>
        <p:txBody>
          <a:bodyPr wrap="square" rtlCol="0">
            <a:spAutoFit/>
          </a:bodyPr>
          <a:lstStyle/>
          <a:p>
            <a:r>
              <a:rPr lang="en-US" sz="1800" b="1" dirty="0">
                <a:solidFill>
                  <a:srgbClr val="000000"/>
                </a:solidFill>
                <a:effectLst/>
                <a:latin typeface="+mj-lt"/>
                <a:ea typeface="Times New Roman" panose="02020603050405020304" pitchFamily="18" charset="0"/>
              </a:rPr>
              <a:t>SWBAT </a:t>
            </a:r>
            <a:r>
              <a:rPr lang="en-US" sz="1800" dirty="0">
                <a:solidFill>
                  <a:srgbClr val="000000"/>
                </a:solidFill>
                <a:effectLst/>
                <a:latin typeface="+mj-lt"/>
                <a:ea typeface="Times New Roman" panose="02020603050405020304" pitchFamily="18" charset="0"/>
              </a:rPr>
              <a:t>describe the structure and major events </a:t>
            </a:r>
            <a:r>
              <a:rPr lang="en-US" sz="1800" b="1" dirty="0">
                <a:solidFill>
                  <a:srgbClr val="000000"/>
                </a:solidFill>
                <a:effectLst/>
                <a:latin typeface="+mj-lt"/>
                <a:ea typeface="Times New Roman" panose="02020603050405020304" pitchFamily="18" charset="0"/>
              </a:rPr>
              <a:t>IOT </a:t>
            </a:r>
            <a:r>
              <a:rPr lang="en-US" sz="1800" dirty="0">
                <a:solidFill>
                  <a:srgbClr val="000000"/>
                </a:solidFill>
                <a:effectLst/>
                <a:latin typeface="+mj-lt"/>
                <a:ea typeface="Times New Roman" panose="02020603050405020304" pitchFamily="18" charset="0"/>
              </a:rPr>
              <a:t>analyze how an author’s choices concerning how to structure a text, order events within it (parallel plots) and manipulate time (pacing and flashbacks), create such effects as mystery, tension, or surprise.</a:t>
            </a:r>
          </a:p>
          <a:p>
            <a:endParaRPr lang="en-US" dirty="0"/>
          </a:p>
        </p:txBody>
      </p:sp>
    </p:spTree>
    <p:extLst>
      <p:ext uri="{BB962C8B-B14F-4D97-AF65-F5344CB8AC3E}">
        <p14:creationId xmlns:p14="http://schemas.microsoft.com/office/powerpoint/2010/main" val="1906318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041DD-DB21-4CA4-B6D0-01BD1EDE004F}"/>
              </a:ext>
            </a:extLst>
          </p:cNvPr>
          <p:cNvSpPr>
            <a:spLocks noGrp="1"/>
          </p:cNvSpPr>
          <p:nvPr>
            <p:ph type="title"/>
          </p:nvPr>
        </p:nvSpPr>
        <p:spPr/>
        <p:txBody>
          <a:bodyPr/>
          <a:lstStyle/>
          <a:p>
            <a:r>
              <a:rPr lang="en-US" dirty="0"/>
              <a:t>Essential Question</a:t>
            </a:r>
          </a:p>
        </p:txBody>
      </p:sp>
      <p:sp>
        <p:nvSpPr>
          <p:cNvPr id="3" name="Content Placeholder 2">
            <a:extLst>
              <a:ext uri="{FF2B5EF4-FFF2-40B4-BE49-F238E27FC236}">
                <a16:creationId xmlns:a16="http://schemas.microsoft.com/office/drawing/2014/main" id="{506D9752-15C5-450C-93B1-C390B4BDED3C}"/>
              </a:ext>
            </a:extLst>
          </p:cNvPr>
          <p:cNvSpPr>
            <a:spLocks noGrp="1"/>
          </p:cNvSpPr>
          <p:nvPr>
            <p:ph idx="1"/>
          </p:nvPr>
        </p:nvSpPr>
        <p:spPr>
          <a:xfrm>
            <a:off x="838200" y="1825625"/>
            <a:ext cx="7470913" cy="4351338"/>
          </a:xfrm>
        </p:spPr>
        <p:txBody>
          <a:bodyPr/>
          <a:lstStyle/>
          <a:p>
            <a:r>
              <a:rPr lang="en-US" dirty="0"/>
              <a:t>What have you learned about the nature of survival by reading this story?</a:t>
            </a:r>
          </a:p>
        </p:txBody>
      </p:sp>
      <p:sp>
        <p:nvSpPr>
          <p:cNvPr id="5" name="TextBox 4">
            <a:extLst>
              <a:ext uri="{FF2B5EF4-FFF2-40B4-BE49-F238E27FC236}">
                <a16:creationId xmlns:a16="http://schemas.microsoft.com/office/drawing/2014/main" id="{8205F496-817B-4E81-A7E6-C3E5B783C409}"/>
              </a:ext>
            </a:extLst>
          </p:cNvPr>
          <p:cNvSpPr txBox="1"/>
          <p:nvPr/>
        </p:nvSpPr>
        <p:spPr>
          <a:xfrm>
            <a:off x="9422295" y="1805674"/>
            <a:ext cx="2040835" cy="4524315"/>
          </a:xfrm>
          <a:prstGeom prst="rect">
            <a:avLst/>
          </a:prstGeom>
          <a:noFill/>
        </p:spPr>
        <p:txBody>
          <a:bodyPr wrap="square" rtlCol="0">
            <a:spAutoFit/>
          </a:bodyPr>
          <a:lstStyle/>
          <a:p>
            <a:r>
              <a:rPr lang="en-US" sz="1800" b="1" dirty="0">
                <a:solidFill>
                  <a:srgbClr val="000000"/>
                </a:solidFill>
                <a:effectLst/>
                <a:latin typeface="+mj-lt"/>
                <a:ea typeface="Times New Roman" panose="02020603050405020304" pitchFamily="18" charset="0"/>
              </a:rPr>
              <a:t>SWBAT </a:t>
            </a:r>
            <a:r>
              <a:rPr lang="en-US" sz="1800" dirty="0">
                <a:solidFill>
                  <a:srgbClr val="000000"/>
                </a:solidFill>
                <a:effectLst/>
                <a:latin typeface="+mj-lt"/>
                <a:ea typeface="Times New Roman" panose="02020603050405020304" pitchFamily="18" charset="0"/>
              </a:rPr>
              <a:t>describe the structure and major events </a:t>
            </a:r>
            <a:r>
              <a:rPr lang="en-US" sz="1800" b="1" dirty="0">
                <a:solidFill>
                  <a:srgbClr val="000000"/>
                </a:solidFill>
                <a:effectLst/>
                <a:latin typeface="+mj-lt"/>
                <a:ea typeface="Times New Roman" panose="02020603050405020304" pitchFamily="18" charset="0"/>
              </a:rPr>
              <a:t>IOT </a:t>
            </a:r>
            <a:r>
              <a:rPr lang="en-US" sz="1800" dirty="0">
                <a:solidFill>
                  <a:srgbClr val="000000"/>
                </a:solidFill>
                <a:effectLst/>
                <a:latin typeface="+mj-lt"/>
                <a:ea typeface="Times New Roman" panose="02020603050405020304" pitchFamily="18" charset="0"/>
              </a:rPr>
              <a:t>analyze how an author’s choices concerning how to structure a text, order events within it (parallel plots) and manipulate time (pacing and flashbacks), create such effects as mystery, tension, or surprise.</a:t>
            </a:r>
          </a:p>
          <a:p>
            <a:endParaRPr lang="en-US" dirty="0"/>
          </a:p>
        </p:txBody>
      </p:sp>
    </p:spTree>
    <p:extLst>
      <p:ext uri="{BB962C8B-B14F-4D97-AF65-F5344CB8AC3E}">
        <p14:creationId xmlns:p14="http://schemas.microsoft.com/office/powerpoint/2010/main" val="3604827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C9DA0-A97F-40AD-BB27-E5621AEAEF82}"/>
              </a:ext>
            </a:extLst>
          </p:cNvPr>
          <p:cNvSpPr>
            <a:spLocks noGrp="1"/>
          </p:cNvSpPr>
          <p:nvPr>
            <p:ph type="title"/>
          </p:nvPr>
        </p:nvSpPr>
        <p:spPr/>
        <p:txBody>
          <a:bodyPr/>
          <a:lstStyle/>
          <a:p>
            <a:r>
              <a:rPr lang="en-US" dirty="0"/>
              <a:t>How would you describe the seventh man?</a:t>
            </a:r>
          </a:p>
        </p:txBody>
      </p:sp>
      <p:graphicFrame>
        <p:nvGraphicFramePr>
          <p:cNvPr id="7" name="Table 7">
            <a:extLst>
              <a:ext uri="{FF2B5EF4-FFF2-40B4-BE49-F238E27FC236}">
                <a16:creationId xmlns:a16="http://schemas.microsoft.com/office/drawing/2014/main" id="{FE31804F-7637-4439-89B8-743B1D5DB7BB}"/>
              </a:ext>
            </a:extLst>
          </p:cNvPr>
          <p:cNvGraphicFramePr>
            <a:graphicFrameLocks noGrp="1"/>
          </p:cNvGraphicFramePr>
          <p:nvPr>
            <p:ph idx="1"/>
            <p:extLst>
              <p:ext uri="{D42A27DB-BD31-4B8C-83A1-F6EECF244321}">
                <p14:modId xmlns:p14="http://schemas.microsoft.com/office/powerpoint/2010/main" val="2378929076"/>
              </p:ext>
            </p:extLst>
          </p:nvPr>
        </p:nvGraphicFramePr>
        <p:xfrm>
          <a:off x="838200" y="1825625"/>
          <a:ext cx="7709452" cy="2108200"/>
        </p:xfrm>
        <a:graphic>
          <a:graphicData uri="http://schemas.openxmlformats.org/drawingml/2006/table">
            <a:tbl>
              <a:tblPr firstRow="1" bandRow="1">
                <a:tableStyleId>{5C22544A-7EE6-4342-B048-85BDC9FD1C3A}</a:tableStyleId>
              </a:tblPr>
              <a:tblGrid>
                <a:gridCol w="3800061">
                  <a:extLst>
                    <a:ext uri="{9D8B030D-6E8A-4147-A177-3AD203B41FA5}">
                      <a16:colId xmlns:a16="http://schemas.microsoft.com/office/drawing/2014/main" val="2524004260"/>
                    </a:ext>
                  </a:extLst>
                </a:gridCol>
                <a:gridCol w="3909391">
                  <a:extLst>
                    <a:ext uri="{9D8B030D-6E8A-4147-A177-3AD203B41FA5}">
                      <a16:colId xmlns:a16="http://schemas.microsoft.com/office/drawing/2014/main" val="1777645988"/>
                    </a:ext>
                  </a:extLst>
                </a:gridCol>
              </a:tblGrid>
              <a:tr h="370840">
                <a:tc>
                  <a:txBody>
                    <a:bodyPr/>
                    <a:lstStyle/>
                    <a:p>
                      <a:endParaRPr lang="en-US"/>
                    </a:p>
                  </a:txBody>
                  <a:tcPr/>
                </a:tc>
                <a:tc>
                  <a:txBody>
                    <a:bodyPr/>
                    <a:lstStyle/>
                    <a:p>
                      <a:endParaRPr lang="en-US"/>
                    </a:p>
                  </a:txBody>
                  <a:tcPr/>
                </a:tc>
                <a:extLst>
                  <a:ext uri="{0D108BD9-81ED-4DB2-BD59-A6C34878D82A}">
                    <a16:rowId xmlns:a16="http://schemas.microsoft.com/office/drawing/2014/main" val="3646494469"/>
                  </a:ext>
                </a:extLst>
              </a:tr>
              <a:tr h="370840">
                <a:tc>
                  <a:txBody>
                    <a:bodyPr/>
                    <a:lstStyle/>
                    <a:p>
                      <a:r>
                        <a:rPr lang="en-US" sz="3200" dirty="0"/>
                        <a:t>His appearance</a:t>
                      </a:r>
                    </a:p>
                  </a:txBody>
                  <a:tcPr/>
                </a:tc>
                <a:tc>
                  <a:txBody>
                    <a:bodyPr/>
                    <a:lstStyle/>
                    <a:p>
                      <a:endParaRPr lang="en-US"/>
                    </a:p>
                  </a:txBody>
                  <a:tcPr/>
                </a:tc>
                <a:extLst>
                  <a:ext uri="{0D108BD9-81ED-4DB2-BD59-A6C34878D82A}">
                    <a16:rowId xmlns:a16="http://schemas.microsoft.com/office/drawing/2014/main" val="4077526023"/>
                  </a:ext>
                </a:extLst>
              </a:tr>
              <a:tr h="370840">
                <a:tc>
                  <a:txBody>
                    <a:bodyPr/>
                    <a:lstStyle/>
                    <a:p>
                      <a:r>
                        <a:rPr lang="en-US" sz="3200" dirty="0"/>
                        <a:t>His speaking style</a:t>
                      </a:r>
                    </a:p>
                  </a:txBody>
                  <a:tcPr/>
                </a:tc>
                <a:tc>
                  <a:txBody>
                    <a:bodyPr/>
                    <a:lstStyle/>
                    <a:p>
                      <a:endParaRPr lang="en-US"/>
                    </a:p>
                  </a:txBody>
                  <a:tcPr/>
                </a:tc>
                <a:extLst>
                  <a:ext uri="{0D108BD9-81ED-4DB2-BD59-A6C34878D82A}">
                    <a16:rowId xmlns:a16="http://schemas.microsoft.com/office/drawing/2014/main" val="2522411979"/>
                  </a:ext>
                </a:extLst>
              </a:tr>
              <a:tr h="370840">
                <a:tc>
                  <a:txBody>
                    <a:bodyPr/>
                    <a:lstStyle/>
                    <a:p>
                      <a:r>
                        <a:rPr lang="en-US" sz="3200" dirty="0"/>
                        <a:t>His behavior</a:t>
                      </a:r>
                    </a:p>
                  </a:txBody>
                  <a:tcPr/>
                </a:tc>
                <a:tc>
                  <a:txBody>
                    <a:bodyPr/>
                    <a:lstStyle/>
                    <a:p>
                      <a:endParaRPr lang="en-US" dirty="0"/>
                    </a:p>
                  </a:txBody>
                  <a:tcPr/>
                </a:tc>
                <a:extLst>
                  <a:ext uri="{0D108BD9-81ED-4DB2-BD59-A6C34878D82A}">
                    <a16:rowId xmlns:a16="http://schemas.microsoft.com/office/drawing/2014/main" val="4193705993"/>
                  </a:ext>
                </a:extLst>
              </a:tr>
            </a:tbl>
          </a:graphicData>
        </a:graphic>
      </p:graphicFrame>
      <p:sp>
        <p:nvSpPr>
          <p:cNvPr id="8" name="TextBox 7">
            <a:extLst>
              <a:ext uri="{FF2B5EF4-FFF2-40B4-BE49-F238E27FC236}">
                <a16:creationId xmlns:a16="http://schemas.microsoft.com/office/drawing/2014/main" id="{457D16E7-17A0-4F36-A4E2-7B1A584CB2C5}"/>
              </a:ext>
            </a:extLst>
          </p:cNvPr>
          <p:cNvSpPr txBox="1"/>
          <p:nvPr/>
        </p:nvSpPr>
        <p:spPr>
          <a:xfrm>
            <a:off x="1326874" y="4371423"/>
            <a:ext cx="6732104" cy="2031325"/>
          </a:xfrm>
          <a:prstGeom prst="rect">
            <a:avLst/>
          </a:prstGeom>
          <a:noFill/>
        </p:spPr>
        <p:txBody>
          <a:bodyPr wrap="square" rtlCol="0">
            <a:spAutoFit/>
          </a:bodyPr>
          <a:lstStyle/>
          <a:p>
            <a:pPr marL="285750" indent="-285750">
              <a:buFont typeface="Arial" panose="020B0604020202020204" pitchFamily="34" charset="0"/>
              <a:buChar char="•"/>
            </a:pPr>
            <a:r>
              <a:rPr lang="en-US" dirty="0"/>
              <a:t>What are we able to learn about the seventh man because of the author’s use of third-person narration in the frame story?</a:t>
            </a:r>
          </a:p>
          <a:p>
            <a:pPr marL="285750" indent="-285750">
              <a:buFont typeface="Arial" panose="020B0604020202020204" pitchFamily="34" charset="0"/>
              <a:buChar char="•"/>
            </a:pPr>
            <a:r>
              <a:rPr lang="en-US" dirty="0"/>
              <a:t>How does the use of first-person narration affect what readers learn and feel about the seventh man?</a:t>
            </a:r>
          </a:p>
          <a:p>
            <a:pPr marL="285750" indent="-285750">
              <a:buFont typeface="Arial" panose="020B0604020202020204" pitchFamily="34" charset="0"/>
              <a:buChar char="•"/>
            </a:pPr>
            <a:r>
              <a:rPr lang="en-US" dirty="0"/>
              <a:t>Why do you think the author chose to use a frame story to tell this story?</a:t>
            </a:r>
          </a:p>
          <a:p>
            <a:pPr marL="285750" indent="-285750">
              <a:buFont typeface="Arial" panose="020B0604020202020204" pitchFamily="34" charset="0"/>
              <a:buChar char="•"/>
            </a:pPr>
            <a:endParaRPr lang="en-US" dirty="0"/>
          </a:p>
        </p:txBody>
      </p:sp>
      <p:sp>
        <p:nvSpPr>
          <p:cNvPr id="10" name="TextBox 9">
            <a:extLst>
              <a:ext uri="{FF2B5EF4-FFF2-40B4-BE49-F238E27FC236}">
                <a16:creationId xmlns:a16="http://schemas.microsoft.com/office/drawing/2014/main" id="{DCB93744-3917-4DA7-B772-659EF75FD2B3}"/>
              </a:ext>
            </a:extLst>
          </p:cNvPr>
          <p:cNvSpPr txBox="1"/>
          <p:nvPr/>
        </p:nvSpPr>
        <p:spPr>
          <a:xfrm>
            <a:off x="9422295" y="1805674"/>
            <a:ext cx="2040835" cy="4524315"/>
          </a:xfrm>
          <a:prstGeom prst="rect">
            <a:avLst/>
          </a:prstGeom>
          <a:noFill/>
        </p:spPr>
        <p:txBody>
          <a:bodyPr wrap="square" rtlCol="0">
            <a:spAutoFit/>
          </a:bodyPr>
          <a:lstStyle/>
          <a:p>
            <a:r>
              <a:rPr lang="en-US" sz="1800" b="1" dirty="0">
                <a:solidFill>
                  <a:srgbClr val="000000"/>
                </a:solidFill>
                <a:effectLst/>
                <a:latin typeface="+mj-lt"/>
                <a:ea typeface="Times New Roman" panose="02020603050405020304" pitchFamily="18" charset="0"/>
              </a:rPr>
              <a:t>SWBAT </a:t>
            </a:r>
            <a:r>
              <a:rPr lang="en-US" sz="1800" dirty="0">
                <a:solidFill>
                  <a:srgbClr val="000000"/>
                </a:solidFill>
                <a:effectLst/>
                <a:latin typeface="+mj-lt"/>
                <a:ea typeface="Times New Roman" panose="02020603050405020304" pitchFamily="18" charset="0"/>
              </a:rPr>
              <a:t>describe the structure and major events </a:t>
            </a:r>
            <a:r>
              <a:rPr lang="en-US" sz="1800" b="1" dirty="0">
                <a:solidFill>
                  <a:srgbClr val="000000"/>
                </a:solidFill>
                <a:effectLst/>
                <a:latin typeface="+mj-lt"/>
                <a:ea typeface="Times New Roman" panose="02020603050405020304" pitchFamily="18" charset="0"/>
              </a:rPr>
              <a:t>IOT </a:t>
            </a:r>
            <a:r>
              <a:rPr lang="en-US" sz="1800" dirty="0">
                <a:solidFill>
                  <a:srgbClr val="000000"/>
                </a:solidFill>
                <a:effectLst/>
                <a:latin typeface="+mj-lt"/>
                <a:ea typeface="Times New Roman" panose="02020603050405020304" pitchFamily="18" charset="0"/>
              </a:rPr>
              <a:t>analyze how an author’s choices concerning how to structure a text, order events within it (parallel plots) and manipulate time (pacing and flashbacks), create such effects as mystery, tension, or surprise.</a:t>
            </a:r>
          </a:p>
          <a:p>
            <a:endParaRPr lang="en-US" dirty="0"/>
          </a:p>
        </p:txBody>
      </p:sp>
    </p:spTree>
    <p:extLst>
      <p:ext uri="{BB962C8B-B14F-4D97-AF65-F5344CB8AC3E}">
        <p14:creationId xmlns:p14="http://schemas.microsoft.com/office/powerpoint/2010/main" val="139651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EF478-F560-4201-B4EF-FB59380397B6}"/>
              </a:ext>
            </a:extLst>
          </p:cNvPr>
          <p:cNvSpPr>
            <a:spLocks noGrp="1"/>
          </p:cNvSpPr>
          <p:nvPr>
            <p:ph type="title"/>
          </p:nvPr>
        </p:nvSpPr>
        <p:spPr/>
        <p:txBody>
          <a:bodyPr/>
          <a:lstStyle/>
          <a:p>
            <a:r>
              <a:rPr lang="en-US" dirty="0"/>
              <a:t>Concept Vocabulary</a:t>
            </a:r>
          </a:p>
        </p:txBody>
      </p:sp>
      <p:sp>
        <p:nvSpPr>
          <p:cNvPr id="3" name="Content Placeholder 2">
            <a:extLst>
              <a:ext uri="{FF2B5EF4-FFF2-40B4-BE49-F238E27FC236}">
                <a16:creationId xmlns:a16="http://schemas.microsoft.com/office/drawing/2014/main" id="{8DD0C13A-D41C-4620-991B-8178AF609D96}"/>
              </a:ext>
            </a:extLst>
          </p:cNvPr>
          <p:cNvSpPr>
            <a:spLocks noGrp="1"/>
          </p:cNvSpPr>
          <p:nvPr>
            <p:ph idx="1"/>
          </p:nvPr>
        </p:nvSpPr>
        <p:spPr>
          <a:xfrm>
            <a:off x="838200" y="1825625"/>
            <a:ext cx="8425070" cy="4351338"/>
          </a:xfrm>
        </p:spPr>
        <p:txBody>
          <a:bodyPr>
            <a:normAutofit fontScale="92500" lnSpcReduction="20000"/>
          </a:bodyPr>
          <a:lstStyle/>
          <a:p>
            <a:r>
              <a:rPr lang="en-US" dirty="0"/>
              <a:t>Desperate, entranced, hallucination, premonition, profound, meditative</a:t>
            </a:r>
          </a:p>
          <a:p>
            <a:r>
              <a:rPr lang="en-US" dirty="0"/>
              <a:t>Why these words?</a:t>
            </a:r>
          </a:p>
          <a:p>
            <a:r>
              <a:rPr lang="en-US" dirty="0"/>
              <a:t>These concept words help reveal the emotional state of the seventh man.</a:t>
            </a:r>
          </a:p>
          <a:p>
            <a:r>
              <a:rPr lang="en-US" dirty="0"/>
              <a:t>For example, when the wave approaches, the seventh man is ENTRANCED, waiting for it to attack. After the wave hits, the seventh man believes he sees his friend K. in the wave and claims that this experience was no HALLUCINATION. </a:t>
            </a:r>
          </a:p>
          <a:p>
            <a:r>
              <a:rPr lang="en-US" dirty="0"/>
              <a:t>Notice that both words relate to experiences that occur only in the mind of the seventh man—revealing crucial information about his…</a:t>
            </a:r>
          </a:p>
          <a:p>
            <a:pPr lvl="1"/>
            <a:r>
              <a:rPr lang="en-US" dirty="0"/>
              <a:t>EMOTIONAL state</a:t>
            </a:r>
          </a:p>
        </p:txBody>
      </p:sp>
      <p:sp>
        <p:nvSpPr>
          <p:cNvPr id="5" name="TextBox 4">
            <a:extLst>
              <a:ext uri="{FF2B5EF4-FFF2-40B4-BE49-F238E27FC236}">
                <a16:creationId xmlns:a16="http://schemas.microsoft.com/office/drawing/2014/main" id="{2AC70629-EE48-4CB7-B30E-5B237ED42EFB}"/>
              </a:ext>
            </a:extLst>
          </p:cNvPr>
          <p:cNvSpPr txBox="1"/>
          <p:nvPr/>
        </p:nvSpPr>
        <p:spPr>
          <a:xfrm>
            <a:off x="9422295" y="1805674"/>
            <a:ext cx="2040835" cy="4524315"/>
          </a:xfrm>
          <a:prstGeom prst="rect">
            <a:avLst/>
          </a:prstGeom>
          <a:noFill/>
        </p:spPr>
        <p:txBody>
          <a:bodyPr wrap="square" rtlCol="0">
            <a:spAutoFit/>
          </a:bodyPr>
          <a:lstStyle/>
          <a:p>
            <a:r>
              <a:rPr lang="en-US" sz="1800" b="1" dirty="0">
                <a:solidFill>
                  <a:srgbClr val="000000"/>
                </a:solidFill>
                <a:effectLst/>
                <a:latin typeface="+mj-lt"/>
                <a:ea typeface="Times New Roman" panose="02020603050405020304" pitchFamily="18" charset="0"/>
              </a:rPr>
              <a:t>SWBAT </a:t>
            </a:r>
            <a:r>
              <a:rPr lang="en-US" sz="1800" dirty="0">
                <a:solidFill>
                  <a:srgbClr val="000000"/>
                </a:solidFill>
                <a:effectLst/>
                <a:latin typeface="+mj-lt"/>
                <a:ea typeface="Times New Roman" panose="02020603050405020304" pitchFamily="18" charset="0"/>
              </a:rPr>
              <a:t>describe the structure and major events </a:t>
            </a:r>
            <a:r>
              <a:rPr lang="en-US" sz="1800" b="1" dirty="0">
                <a:solidFill>
                  <a:srgbClr val="000000"/>
                </a:solidFill>
                <a:effectLst/>
                <a:latin typeface="+mj-lt"/>
                <a:ea typeface="Times New Roman" panose="02020603050405020304" pitchFamily="18" charset="0"/>
              </a:rPr>
              <a:t>IOT </a:t>
            </a:r>
            <a:r>
              <a:rPr lang="en-US" sz="1800" dirty="0">
                <a:solidFill>
                  <a:srgbClr val="000000"/>
                </a:solidFill>
                <a:effectLst/>
                <a:latin typeface="+mj-lt"/>
                <a:ea typeface="Times New Roman" panose="02020603050405020304" pitchFamily="18" charset="0"/>
              </a:rPr>
              <a:t>analyze how an author’s choices concerning how to structure a text, order events within it (parallel plots) and manipulate time (pacing and flashbacks), create such effects as mystery, tension, or surprise.</a:t>
            </a:r>
          </a:p>
          <a:p>
            <a:endParaRPr lang="en-US" dirty="0"/>
          </a:p>
        </p:txBody>
      </p:sp>
    </p:spTree>
    <p:extLst>
      <p:ext uri="{BB962C8B-B14F-4D97-AF65-F5344CB8AC3E}">
        <p14:creationId xmlns:p14="http://schemas.microsoft.com/office/powerpoint/2010/main" val="1288249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9D1D4BBA62E4F49AFB1A2560CBD04B4" ma:contentTypeVersion="13" ma:contentTypeDescription="Create a new document." ma:contentTypeScope="" ma:versionID="3737ff725ae9796247cddb07f84f5eeb">
  <xsd:schema xmlns:xsd="http://www.w3.org/2001/XMLSchema" xmlns:xs="http://www.w3.org/2001/XMLSchema" xmlns:p="http://schemas.microsoft.com/office/2006/metadata/properties" xmlns:ns1="http://schemas.microsoft.com/sharepoint/v3" xmlns:ns3="c11e06dc-4e62-4d1a-8299-2caeab96f954" xmlns:ns4="efd93852-cec1-43ae-8b49-2b3c6bc19e6a" targetNamespace="http://schemas.microsoft.com/office/2006/metadata/properties" ma:root="true" ma:fieldsID="d32b8f84a060260dc6e9493255fd497c" ns1:_="" ns3:_="" ns4:_="">
    <xsd:import namespace="http://schemas.microsoft.com/sharepoint/v3"/>
    <xsd:import namespace="c11e06dc-4e62-4d1a-8299-2caeab96f954"/>
    <xsd:import namespace="efd93852-cec1-43ae-8b49-2b3c6bc19e6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1e06dc-4e62-4d1a-8299-2caeab96f9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fd93852-cec1-43ae-8b49-2b3c6bc19e6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F8DDCC2-EDBC-4DF2-9116-D90FA26DCE22}">
  <ds:schemaRefs>
    <ds:schemaRef ds:uri="http://purl.org/dc/terms/"/>
    <ds:schemaRef ds:uri="http://schemas.microsoft.com/sharepoint/v3"/>
    <ds:schemaRef ds:uri="http://purl.org/dc/elements/1.1/"/>
    <ds:schemaRef ds:uri="http://schemas.microsoft.com/office/2006/documentManagement/types"/>
    <ds:schemaRef ds:uri="http://schemas.microsoft.com/office/infopath/2007/PartnerControls"/>
    <ds:schemaRef ds:uri="http://purl.org/dc/dcmitype/"/>
    <ds:schemaRef ds:uri="efd93852-cec1-43ae-8b49-2b3c6bc19e6a"/>
    <ds:schemaRef ds:uri="http://www.w3.org/XML/1998/namespace"/>
    <ds:schemaRef ds:uri="http://schemas.openxmlformats.org/package/2006/metadata/core-properties"/>
    <ds:schemaRef ds:uri="c11e06dc-4e62-4d1a-8299-2caeab96f954"/>
    <ds:schemaRef ds:uri="http://schemas.microsoft.com/office/2006/metadata/properties"/>
  </ds:schemaRefs>
</ds:datastoreItem>
</file>

<file path=customXml/itemProps2.xml><?xml version="1.0" encoding="utf-8"?>
<ds:datastoreItem xmlns:ds="http://schemas.openxmlformats.org/officeDocument/2006/customXml" ds:itemID="{0DBBB314-AEA7-4621-8582-3DD16D157DB5}">
  <ds:schemaRefs>
    <ds:schemaRef ds:uri="http://schemas.microsoft.com/sharepoint/v3/contenttype/forms"/>
  </ds:schemaRefs>
</ds:datastoreItem>
</file>

<file path=customXml/itemProps3.xml><?xml version="1.0" encoding="utf-8"?>
<ds:datastoreItem xmlns:ds="http://schemas.openxmlformats.org/officeDocument/2006/customXml" ds:itemID="{7E061AB6-B4CA-4FBD-B6D1-E3D2612529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1e06dc-4e62-4d1a-8299-2caeab96f954"/>
    <ds:schemaRef ds:uri="efd93852-cec1-43ae-8b49-2b3c6bc19e6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61</TotalTime>
  <Words>1255</Words>
  <Application>Microsoft Office PowerPoint</Application>
  <PresentationFormat>Widescreen</PresentationFormat>
  <Paragraphs>74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Segoe UI Web</vt:lpstr>
      <vt:lpstr>Office Theme</vt:lpstr>
      <vt:lpstr>Bellringer</vt:lpstr>
      <vt:lpstr>“The Seventh Man”</vt:lpstr>
      <vt:lpstr>Lesson Objective</vt:lpstr>
      <vt:lpstr>Let’s discuss symbolism in the text!</vt:lpstr>
      <vt:lpstr>Paraphrasing and Making a Judgement</vt:lpstr>
      <vt:lpstr>Food for Thought</vt:lpstr>
      <vt:lpstr>Essential Question</vt:lpstr>
      <vt:lpstr>How would you describe the seventh man?</vt:lpstr>
      <vt:lpstr>Concept Vocabulary</vt:lpstr>
      <vt:lpstr>What other words in the text connect to the concept of the author’s mental or emotional state?</vt:lpstr>
      <vt:lpstr>Author’s Word Choice</vt:lpstr>
      <vt:lpstr>Theme</vt:lpstr>
      <vt:lpstr>Writing to Sources: Critical Review</vt:lpstr>
      <vt:lpstr>Assignment</vt:lpstr>
      <vt:lpstr>Grading Expectations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dc:title>
  <dc:creator>Natalie Thomas</dc:creator>
  <cp:lastModifiedBy>Natalie Thomas</cp:lastModifiedBy>
  <cp:revision>3</cp:revision>
  <dcterms:created xsi:type="dcterms:W3CDTF">2020-11-17T23:27:01Z</dcterms:created>
  <dcterms:modified xsi:type="dcterms:W3CDTF">2020-11-18T15:34:16Z</dcterms:modified>
</cp:coreProperties>
</file>